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0" r:id="rId4"/>
  </p:sldMasterIdLst>
  <p:notesMasterIdLst>
    <p:notesMasterId r:id="rId26"/>
  </p:notesMasterIdLst>
  <p:handoutMasterIdLst>
    <p:handoutMasterId r:id="rId27"/>
  </p:handoutMasterIdLst>
  <p:sldIdLst>
    <p:sldId id="504" r:id="rId5"/>
    <p:sldId id="489" r:id="rId6"/>
    <p:sldId id="490" r:id="rId7"/>
    <p:sldId id="501" r:id="rId8"/>
    <p:sldId id="503" r:id="rId9"/>
    <p:sldId id="487" r:id="rId10"/>
    <p:sldId id="492" r:id="rId11"/>
    <p:sldId id="493" r:id="rId12"/>
    <p:sldId id="482" r:id="rId13"/>
    <p:sldId id="483" r:id="rId14"/>
    <p:sldId id="502" r:id="rId15"/>
    <p:sldId id="495" r:id="rId16"/>
    <p:sldId id="496" r:id="rId17"/>
    <p:sldId id="494" r:id="rId18"/>
    <p:sldId id="484" r:id="rId19"/>
    <p:sldId id="485" r:id="rId20"/>
    <p:sldId id="486" r:id="rId21"/>
    <p:sldId id="497" r:id="rId22"/>
    <p:sldId id="499" r:id="rId23"/>
    <p:sldId id="500" r:id="rId24"/>
    <p:sldId id="481" r:id="rId25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761F"/>
    <a:srgbClr val="FFC78F"/>
    <a:srgbClr val="CC6600"/>
    <a:srgbClr val="E8E8E8"/>
    <a:srgbClr val="FF9900"/>
    <a:srgbClr val="B20738"/>
    <a:srgbClr val="003865"/>
    <a:srgbClr val="E6E6E6"/>
    <a:srgbClr val="00ACCD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89889" autoAdjust="0"/>
  </p:normalViewPr>
  <p:slideViewPr>
    <p:cSldViewPr snapToGrid="0">
      <p:cViewPr varScale="1">
        <p:scale>
          <a:sx n="93" d="100"/>
          <a:sy n="93" d="100"/>
        </p:scale>
        <p:origin x="84" y="3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0" d="100"/>
          <a:sy n="90" d="100"/>
        </p:scale>
        <p:origin x="2604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en-US" dirty="0">
              <a:latin typeface="NeueHaasGroteskText Std" panose="020B0504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fld id="{F2A04DE5-F1A9-4D45-BF54-BEFDBA739CA2}" type="datetimeFigureOut">
              <a:rPr lang="en-US" smtClean="0">
                <a:latin typeface="NeueHaasGroteskText Std" panose="020B0504020202020204" pitchFamily="34" charset="0"/>
              </a:rPr>
              <a:t>2/25/2025</a:t>
            </a:fld>
            <a:endParaRPr lang="en-US" dirty="0">
              <a:latin typeface="NeueHaasGroteskText Std" panose="020B05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endParaRPr lang="en-US" dirty="0">
              <a:latin typeface="NeueHaasGroteskText Std" panose="020B05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F3886E1E-70B3-41D2-AD41-BEE4979EC759}" type="slidenum">
              <a:rPr lang="en-US" smtClean="0">
                <a:latin typeface="NeueHaasGroteskText Std" panose="020B0504020202020204" pitchFamily="34" charset="0"/>
              </a:rPr>
              <a:t>‹#›</a:t>
            </a:fld>
            <a:endParaRPr lang="en-US" dirty="0">
              <a:latin typeface="NeueHaasGroteskText Std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611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>
                <a:latin typeface="NeueHaasGroteskText Std" panose="020B05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>
                <a:latin typeface="NeueHaasGroteskText Std" panose="020B0504020202020204" pitchFamily="34" charset="0"/>
              </a:defRPr>
            </a:lvl1pPr>
          </a:lstStyle>
          <a:p>
            <a:fld id="{A50CD39D-89B0-4C68-805A-35C75A7C20C8}" type="datetimeFigureOut">
              <a:rPr lang="en-US" smtClean="0"/>
              <a:pPr/>
              <a:t>2/25/2025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53" tIns="48327" rIns="96653" bIns="48327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>
                <a:latin typeface="NeueHaasGroteskText Std" panose="020B05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>
                <a:latin typeface="NeueHaasGroteskText Std" panose="020B0504020202020204" pitchFamily="34" charset="0"/>
              </a:defRPr>
            </a:lvl1pPr>
          </a:lstStyle>
          <a:p>
            <a:fld id="{F9F08466-AEA7-4FC0-9459-6A32F61DA29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786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NeueHaasGroteskText Std" panose="020B05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NeueHaasGroteskText Std" panose="020B05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NeueHaasGroteskText Std" panose="020B05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NeueHaasGroteskText Std" panose="020B05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NeueHaasGroteskText Std" panose="020B05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975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Logo Only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4"/>
            <a:ext cx="12192000" cy="1199223"/>
          </a:xfrm>
          <a:solidFill>
            <a:schemeClr val="accent2"/>
          </a:solidFill>
        </p:spPr>
        <p:txBody>
          <a:bodyPr wrap="square" lIns="182880" tIns="91440" rIns="182880" bIns="91440" spcCol="0" anchor="ctr">
            <a:normAutofit/>
          </a:bodyPr>
          <a:lstStyle>
            <a:lvl1pPr algn="ctr">
              <a:lnSpc>
                <a:spcPct val="90000"/>
              </a:lnSpc>
              <a:defRPr sz="36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enter the slideshow title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0" y="5387786"/>
            <a:ext cx="12192000" cy="14702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802467" y="5644884"/>
            <a:ext cx="6587067" cy="903062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1000"/>
              </a:spcAft>
              <a:buNone/>
              <a:defRPr sz="1800" baseline="0"/>
            </a:lvl1pPr>
          </a:lstStyle>
          <a:p>
            <a:r>
              <a:rPr lang="en-US" sz="1800" dirty="0" err="1"/>
              <a:t>Firstname</a:t>
            </a:r>
            <a:r>
              <a:rPr lang="en-US" sz="1800" dirty="0"/>
              <a:t> </a:t>
            </a:r>
            <a:r>
              <a:rPr lang="en-US" sz="1800" dirty="0" err="1"/>
              <a:t>Lastname</a:t>
            </a:r>
            <a:r>
              <a:rPr lang="en-US" sz="1800" dirty="0"/>
              <a:t> | Job Title</a:t>
            </a:r>
          </a:p>
          <a:p>
            <a:r>
              <a:rPr lang="en-US" sz="1800" dirty="0"/>
              <a:t>Date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7ED242C-24FB-43A0-BCB6-43756FC812F6}" type="datetime1">
              <a:rPr lang="en-US" smtClean="0"/>
              <a:t>2/25/2025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mndot.gov</a:t>
            </a: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183" y="1842964"/>
            <a:ext cx="7099634" cy="84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389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(Logo Only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4"/>
            <a:ext cx="12192000" cy="1199223"/>
          </a:xfrm>
          <a:solidFill>
            <a:schemeClr val="accent1"/>
          </a:solidFill>
        </p:spPr>
        <p:txBody>
          <a:bodyPr wrap="square" lIns="182880" tIns="91440" rIns="182880" bIns="91440" spcCol="0" anchor="ctr">
            <a:normAutofit/>
          </a:bodyPr>
          <a:lstStyle>
            <a:lvl1pPr algn="ctr">
              <a:lnSpc>
                <a:spcPct val="90000"/>
              </a:lnSpc>
              <a:defRPr sz="36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enter the slideshow title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0" y="5387786"/>
            <a:ext cx="12192000" cy="1470213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802467" y="5644884"/>
            <a:ext cx="6587067" cy="903062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1000"/>
              </a:spcAft>
              <a:buNone/>
              <a:defRPr sz="1800" baseline="0"/>
            </a:lvl1pPr>
          </a:lstStyle>
          <a:p>
            <a:r>
              <a:rPr lang="en-US" sz="1800" dirty="0" err="1"/>
              <a:t>Firstname</a:t>
            </a:r>
            <a:r>
              <a:rPr lang="en-US" sz="1800" dirty="0"/>
              <a:t> </a:t>
            </a:r>
            <a:r>
              <a:rPr lang="en-US" sz="1800" dirty="0" err="1"/>
              <a:t>Lastname</a:t>
            </a:r>
            <a:r>
              <a:rPr lang="en-US" sz="1800" dirty="0"/>
              <a:t> | Job Title</a:t>
            </a:r>
          </a:p>
          <a:p>
            <a:r>
              <a:rPr lang="en-US" sz="1800" dirty="0"/>
              <a:t>Date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7ED242C-24FB-43A0-BCB6-43756FC812F6}" type="datetime1">
              <a:rPr lang="en-US" smtClean="0"/>
              <a:t>2/25/2025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mndot.gov</a:t>
            </a: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185" y="1842964"/>
            <a:ext cx="7099630" cy="84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119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Photo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3477837"/>
            <a:ext cx="12192000" cy="1295182"/>
          </a:xfrm>
          <a:solidFill>
            <a:schemeClr val="accent1"/>
          </a:solidFill>
        </p:spPr>
        <p:txBody>
          <a:bodyPr wrap="square" lIns="182880" tIns="91440" rIns="182880" bIns="91440"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enter the slideshow title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0" y="4773019"/>
            <a:ext cx="12192000" cy="2084981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802467" y="5041204"/>
            <a:ext cx="6587067" cy="1097128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baseline="0"/>
            </a:lvl1pPr>
          </a:lstStyle>
          <a:p>
            <a:r>
              <a:rPr lang="en-US" sz="1800" dirty="0" err="1"/>
              <a:t>Firstname</a:t>
            </a:r>
            <a:r>
              <a:rPr lang="en-US" sz="1800" dirty="0"/>
              <a:t> </a:t>
            </a:r>
            <a:r>
              <a:rPr lang="en-US" sz="1800" dirty="0" err="1"/>
              <a:t>Lastname</a:t>
            </a:r>
            <a:r>
              <a:rPr lang="en-US" sz="1800" dirty="0"/>
              <a:t> | Job Title</a:t>
            </a:r>
          </a:p>
          <a:p>
            <a:r>
              <a:rPr lang="en-US" sz="1800" dirty="0"/>
              <a:t>Date</a:t>
            </a:r>
            <a:endParaRPr lang="en-US" dirty="0"/>
          </a:p>
        </p:txBody>
      </p:sp>
      <p:pic>
        <p:nvPicPr>
          <p:cNvPr id="4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53" y="6000575"/>
            <a:ext cx="3858492" cy="457200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53560" y="6138332"/>
            <a:ext cx="5587647" cy="365125"/>
          </a:xfrm>
          <a:prstGeom prst="rect">
            <a:avLst/>
          </a:prstGeom>
        </p:spPr>
        <p:txBody>
          <a:bodyPr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mndot.gov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12192000" cy="338073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824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12" name="Table Placeholder 9"/>
          <p:cNvSpPr>
            <a:spLocks noGrp="1"/>
          </p:cNvSpPr>
          <p:nvPr>
            <p:ph type="tbl" sz="quarter" idx="13"/>
          </p:nvPr>
        </p:nvSpPr>
        <p:spPr>
          <a:xfrm>
            <a:off x="838200" y="1335088"/>
            <a:ext cx="10515600" cy="4841875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8C9B-0587-4A1E-9E03-E4C9FE222F08}" type="datetime1">
              <a:rPr lang="en-US" smtClean="0"/>
              <a:t>2/25/2025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mndot.gov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679964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4"/>
            <a:ext cx="12192000" cy="119922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section title</a:t>
            </a:r>
          </a:p>
        </p:txBody>
      </p:sp>
      <p:pic>
        <p:nvPicPr>
          <p:cNvPr id="13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8562" y="705498"/>
            <a:ext cx="3858492" cy="457200"/>
          </a:xfrm>
          <a:prstGeom prst="rect">
            <a:avLst/>
          </a:prstGeom>
        </p:spPr>
      </p:pic>
      <p:sp>
        <p:nvSpPr>
          <p:cNvPr id="3" name="Rectangle 2"/>
          <p:cNvSpPr/>
          <p:nvPr userDrawn="1"/>
        </p:nvSpPr>
        <p:spPr>
          <a:xfrm>
            <a:off x="0" y="5387786"/>
            <a:ext cx="12192000" cy="1470213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802467" y="5644884"/>
            <a:ext cx="6587067" cy="440970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/>
            </a:lvl1pPr>
          </a:lstStyle>
          <a:p>
            <a:r>
              <a:rPr lang="en-US" sz="1800" dirty="0" err="1"/>
              <a:t>Firstname</a:t>
            </a:r>
            <a:r>
              <a:rPr lang="en-US" sz="1800" dirty="0"/>
              <a:t> </a:t>
            </a:r>
            <a:r>
              <a:rPr lang="en-US" sz="1800" dirty="0" err="1"/>
              <a:t>Lastname</a:t>
            </a:r>
            <a:r>
              <a:rPr lang="en-US" sz="1800" dirty="0"/>
              <a:t> | Job Title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789113"/>
            <a:ext cx="12192000" cy="2298700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A8CA1A9B-139F-4606-AD0A-F3253110DAE5}" type="datetime1">
              <a:rPr lang="en-US" smtClean="0"/>
              <a:t>2/25/2025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mndot.gov</a:t>
            </a: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250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5D47-1752-4D84-8BFB-C2F71A34C932}" type="datetime1">
              <a:rPr lang="en-US" smtClean="0"/>
              <a:t>2/25/2025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mndot.gov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532499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plit White BG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594624"/>
            <a:ext cx="51816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94624"/>
            <a:ext cx="51816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98DD1-C477-482D-A126-3FBDD1778E48}" type="datetime1">
              <a:rPr lang="en-US" smtClean="0"/>
              <a:t>2/25/2025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mndot.gov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610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(Boxed)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35281"/>
            <a:ext cx="10515600" cy="4841682"/>
          </a:xfrm>
          <a:solidFill>
            <a:schemeClr val="bg1"/>
          </a:solidFill>
        </p:spPr>
        <p:txBody>
          <a:bodyPr lIns="228600" tIns="548640" rIns="274320"/>
          <a:lstStyle>
            <a:lvl1pPr marL="342900" indent="-342900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500"/>
            </a:lvl1pPr>
            <a:lvl2pPr marL="800100" indent="-342900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100"/>
            </a:lvl2pPr>
            <a:lvl3pPr marL="1200150" indent="-285750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/>
            </a:lvl3pPr>
            <a:lvl4pPr marL="1657350" indent="-285750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/>
            </a:lvl4pPr>
            <a:lvl5pPr marL="2114550" indent="-285750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8C9B-0587-4A1E-9E03-E4C9FE222F08}" type="datetime1">
              <a:rPr lang="en-US" smtClean="0"/>
              <a:t>2/25/2025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mndot.gov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48584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plit Boxed)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594624"/>
            <a:ext cx="51816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94624"/>
            <a:ext cx="51816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5A5BA-A5F9-4138-9E4B-FFD626F6437A}" type="datetime1">
              <a:rPr lang="en-US" smtClean="0"/>
              <a:t>2/25/2025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mndot.gov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801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Overlay, Gra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19198"/>
            <a:ext cx="12192000" cy="5638802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0" y="2609242"/>
            <a:ext cx="5683624" cy="2858714"/>
          </a:xfrm>
          <a:solidFill>
            <a:srgbClr val="003865">
              <a:alpha val="87843"/>
            </a:srgbClr>
          </a:solidFill>
        </p:spPr>
        <p:txBody>
          <a:bodyPr rIns="274320" anchor="ctr"/>
          <a:lstStyle>
            <a:lvl1pPr marL="685800" indent="-228600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defRPr sz="2500">
                <a:solidFill>
                  <a:schemeClr val="bg1"/>
                </a:solidFill>
              </a:defRPr>
            </a:lvl1pPr>
            <a:lvl2pPr marL="1143000" indent="-228600">
              <a:lnSpc>
                <a:spcPct val="100000"/>
              </a:lnSpc>
              <a:buClr>
                <a:schemeClr val="accent2"/>
              </a:buClr>
              <a:defRPr sz="2100">
                <a:solidFill>
                  <a:schemeClr val="bg1"/>
                </a:solidFill>
              </a:defRPr>
            </a:lvl2pPr>
            <a:lvl3pPr marL="1600200" indent="-228600">
              <a:lnSpc>
                <a:spcPct val="100000"/>
              </a:lnSpc>
              <a:buClr>
                <a:schemeClr val="accent2"/>
              </a:buClr>
              <a:defRPr sz="1700">
                <a:solidFill>
                  <a:schemeClr val="bg1"/>
                </a:solidFill>
              </a:defRPr>
            </a:lvl3pPr>
            <a:lvl4pPr marL="2057400" indent="-228600">
              <a:lnSpc>
                <a:spcPct val="100000"/>
              </a:lnSpc>
              <a:buClr>
                <a:schemeClr val="accent2"/>
              </a:buClr>
              <a:defRPr sz="1700">
                <a:solidFill>
                  <a:schemeClr val="bg1"/>
                </a:solidFill>
              </a:defRPr>
            </a:lvl4pPr>
            <a:lvl5pPr marL="2514600" indent="-228600">
              <a:lnSpc>
                <a:spcPct val="100000"/>
              </a:lnSpc>
              <a:buClr>
                <a:schemeClr val="accent2"/>
              </a:buClr>
              <a:defRPr sz="17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E8677-C648-465D-82CD-E88587B4845D}" type="datetime1">
              <a:rPr lang="en-US" smtClean="0"/>
              <a:t>2/25/2025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mndot.gov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233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Overlay, Whit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19198"/>
            <a:ext cx="12192000" cy="5638802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0" y="2609242"/>
            <a:ext cx="5683624" cy="2858714"/>
          </a:xfrm>
          <a:solidFill>
            <a:srgbClr val="003865">
              <a:alpha val="87843"/>
            </a:srgbClr>
          </a:solidFill>
        </p:spPr>
        <p:txBody>
          <a:bodyPr rIns="274320" anchor="ctr"/>
          <a:lstStyle>
            <a:lvl1pPr marL="685800" indent="-228600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 marL="1143000" indent="-22860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 marL="1600200" indent="-22860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 marL="2057400" indent="-22860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 marL="2514600" indent="-22860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D07D7-46FB-4D7C-9C8F-0C340D091257}" type="datetime1">
              <a:rPr lang="en-US" smtClean="0"/>
              <a:t>2/25/2025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mndot.gov</a:t>
            </a:r>
          </a:p>
        </p:txBody>
      </p:sp>
    </p:spTree>
    <p:extLst>
      <p:ext uri="{BB962C8B-B14F-4D97-AF65-F5344CB8AC3E}">
        <p14:creationId xmlns:p14="http://schemas.microsoft.com/office/powerpoint/2010/main" val="1249488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838200" y="1366345"/>
            <a:ext cx="10515600" cy="478839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/>
          <a:p>
            <a:fld id="{66C283A4-7960-4BFD-B3A5-A2CC5BB2A473}" type="datetime1">
              <a:rPr lang="en-US" smtClean="0"/>
              <a:t>2/25/2025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mndot.gov</a:t>
            </a: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765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838200" y="1366345"/>
            <a:ext cx="10515600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/>
              <a:t>2/25/2025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mndot.gov</a:t>
            </a: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981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838200" y="1366345"/>
            <a:ext cx="10515600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/>
              <a:t>2/25/2025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mndot.gov</a:t>
            </a: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25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Lt Gray)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838200" y="1366345"/>
            <a:ext cx="10515600" cy="478839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3585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4868D85E-9AAE-43DE-B77A-6CCC9C16CBEC}" type="datetime1">
              <a:rPr lang="en-US" smtClean="0"/>
              <a:t>2/25/2025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mndot.gov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91132" y="6356350"/>
            <a:ext cx="14626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870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1" name="Content Placeholder 4"/>
          <p:cNvSpPr>
            <a:spLocks noGrp="1"/>
          </p:cNvSpPr>
          <p:nvPr>
            <p:ph sz="quarter" idx="10"/>
          </p:nvPr>
        </p:nvSpPr>
        <p:spPr>
          <a:xfrm>
            <a:off x="838200" y="1366345"/>
            <a:ext cx="6234953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7653566" y="1364826"/>
            <a:ext cx="4538434" cy="4538434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/>
              <a:t>2/25/2025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mndot.gov</a:t>
            </a: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987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0" name="Content Placeholder 4"/>
          <p:cNvSpPr>
            <a:spLocks noGrp="1"/>
          </p:cNvSpPr>
          <p:nvPr>
            <p:ph sz="quarter" idx="10"/>
          </p:nvPr>
        </p:nvSpPr>
        <p:spPr>
          <a:xfrm>
            <a:off x="838200" y="1366345"/>
            <a:ext cx="6234953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7653566" y="1364826"/>
            <a:ext cx="4538434" cy="4538434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/>
              <a:t>2/25/2025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mndot.gov</a:t>
            </a: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(Solid Lt Gray)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7" name="Content Placeholder 4"/>
          <p:cNvSpPr>
            <a:spLocks noGrp="1"/>
          </p:cNvSpPr>
          <p:nvPr>
            <p:ph sz="quarter" idx="10"/>
          </p:nvPr>
        </p:nvSpPr>
        <p:spPr>
          <a:xfrm>
            <a:off x="838200" y="1366345"/>
            <a:ext cx="6234953" cy="4788393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7653566" y="1364826"/>
            <a:ext cx="4538434" cy="4538434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3585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4868D85E-9AAE-43DE-B77A-6CCC9C16CBEC}" type="datetime1">
              <a:rPr lang="en-US" smtClean="0"/>
              <a:t>2/25/2025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mndot.gov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91132" y="6356350"/>
            <a:ext cx="14626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490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(4 U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12192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806332" y="1981899"/>
            <a:ext cx="209484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581719" y="4345147"/>
            <a:ext cx="2542477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3646176" y="1967573"/>
            <a:ext cx="209484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3421563" y="4345147"/>
            <a:ext cx="2542477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6486020" y="1967573"/>
            <a:ext cx="209484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6261407" y="4345147"/>
            <a:ext cx="2542477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9325864" y="1967573"/>
            <a:ext cx="209484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9101251" y="4341161"/>
            <a:ext cx="2542477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DB2D6-5DF4-4264-A4A1-7D3EAF38D255}" type="datetime1">
              <a:rPr lang="en-US" smtClean="0"/>
              <a:t>2/25/2025</a:t>
            </a:fld>
            <a:endParaRPr lang="en-US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mndot.gov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80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(3 U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12192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1572814" y="1964392"/>
            <a:ext cx="2332190" cy="233219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1469225" y="4564988"/>
            <a:ext cx="2542477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4824541" y="1964392"/>
            <a:ext cx="2317864" cy="231786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712235" y="4564988"/>
            <a:ext cx="2542477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8067551" y="1964392"/>
            <a:ext cx="2317864" cy="231786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7955245" y="4564988"/>
            <a:ext cx="2542477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DB2D6-5DF4-4264-A4A1-7D3EAF38D255}" type="datetime1">
              <a:rPr lang="en-US" smtClean="0"/>
              <a:t>2/25/2025</a:t>
            </a:fld>
            <a:endParaRPr lang="en-US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mndot.gov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824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-Up Whi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806332" y="1981899"/>
            <a:ext cx="209484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581719" y="4345146"/>
            <a:ext cx="2542477" cy="1623853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3646176" y="1967573"/>
            <a:ext cx="209484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3421563" y="4345147"/>
            <a:ext cx="2542477" cy="1623852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6486020" y="1967573"/>
            <a:ext cx="209484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6261407" y="4345147"/>
            <a:ext cx="2542477" cy="1623852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9325864" y="1967573"/>
            <a:ext cx="209484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9101251" y="4341161"/>
            <a:ext cx="2542477" cy="162783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9" name="Rectangle 18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EEDC6-36CA-4209-B482-2ED76AA0BF08}" type="datetime1">
              <a:rPr lang="en-US" smtClean="0"/>
              <a:t>2/25/2025</a:t>
            </a:fld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mndot.gov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646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-Up Gray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12192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806332" y="1674771"/>
            <a:ext cx="1858809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876550" y="1674772"/>
            <a:ext cx="2866328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806331" y="3939361"/>
            <a:ext cx="1858809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876550" y="3939361"/>
            <a:ext cx="2866328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6199805" y="1674771"/>
            <a:ext cx="1858809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8270023" y="1674772"/>
            <a:ext cx="2866328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6199805" y="3939361"/>
            <a:ext cx="1858809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8270023" y="3939360"/>
            <a:ext cx="2866328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79626-CE5A-4834-975C-E7305BA2E281}" type="datetime1">
              <a:rPr lang="en-US" smtClean="0"/>
              <a:t>2/25/2025</a:t>
            </a:fld>
            <a:endParaRPr lang="en-US" dirty="0"/>
          </a:p>
        </p:txBody>
      </p:sp>
      <p:sp>
        <p:nvSpPr>
          <p:cNvPr id="2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mndot.gov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256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 Up White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806332" y="1674771"/>
            <a:ext cx="1858809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876550" y="1674772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806331" y="3939361"/>
            <a:ext cx="1858809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876550" y="3939361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6199805" y="1674771"/>
            <a:ext cx="1858809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8270023" y="1674772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6199805" y="3939361"/>
            <a:ext cx="1858809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8270023" y="3939360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5FB38-58F3-410A-8DA4-4B706967601F}" type="datetime1">
              <a:rPr lang="en-US" smtClean="0"/>
              <a:t>2/25/2025</a:t>
            </a:fld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mndot.gov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69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Duo Gray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12192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806332" y="2571729"/>
            <a:ext cx="1858809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876550" y="2571730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6199805" y="2571729"/>
            <a:ext cx="1858809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8270023" y="2571730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9661-29C3-4FE0-9FC3-375A85A42C46}" type="datetime1">
              <a:rPr lang="en-US" smtClean="0"/>
              <a:t>2/25/2025</a:t>
            </a:fld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mndot.gov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532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2 Up White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806332" y="2800328"/>
            <a:ext cx="1858809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876550" y="2800329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6199805" y="2800328"/>
            <a:ext cx="1858809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8270023" y="2800329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6E0EA-2D80-452F-9963-33FA7A36BC09}" type="datetime1">
              <a:rPr lang="en-US" smtClean="0"/>
              <a:t>2/25/2025</a:t>
            </a:fld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mndot.gov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81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Red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1"/>
            <a:ext cx="12192000" cy="1219200"/>
          </a:xfrm>
          <a:solidFill>
            <a:srgbClr val="003865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2192000" cy="6857998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045112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Black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1"/>
            <a:ext cx="12192000" cy="1219200"/>
          </a:xfrm>
          <a:solidFill>
            <a:srgbClr val="0D0D0D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2192000" cy="6857999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29788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Blu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0"/>
            <a:ext cx="12192000" cy="1219200"/>
          </a:xfrm>
          <a:solidFill>
            <a:srgbClr val="78BE21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2192000" cy="6857999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634237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 - Gray Background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12192000" cy="1159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Code Demo (Click to Edit)</a:t>
            </a:r>
          </a:p>
        </p:txBody>
      </p:sp>
      <p:sp>
        <p:nvSpPr>
          <p:cNvPr id="10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2032000" y="2233262"/>
            <a:ext cx="8128000" cy="2966751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2549061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12192000" cy="1159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Code Demo (Click to Edit)</a:t>
            </a:r>
          </a:p>
        </p:txBody>
      </p:sp>
      <p:sp>
        <p:nvSpPr>
          <p:cNvPr id="14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2032000" y="2233262"/>
            <a:ext cx="8128000" cy="2966751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/>
              <a:t>2/25/2025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mndot.gov</a:t>
            </a: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512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815897" y="287066"/>
            <a:ext cx="3521927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815975" y="3211513"/>
            <a:ext cx="3521849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787" y="504855"/>
            <a:ext cx="961892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4976787" y="1067565"/>
            <a:ext cx="9516215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/>
              <a:t>2/25/2025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mndot.gov</a:t>
            </a: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601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458" y="3222702"/>
            <a:ext cx="9387470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1373459" y="3771871"/>
            <a:ext cx="9287236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815895" y="1365203"/>
            <a:ext cx="10555696" cy="156718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639915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Light Background Horizontal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815897" y="287066"/>
            <a:ext cx="3521927" cy="273491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815975" y="3211513"/>
            <a:ext cx="3521849" cy="247560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787" y="504855"/>
            <a:ext cx="961892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4976787" y="1067565"/>
            <a:ext cx="9516215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1358590" cy="365125"/>
          </a:xfrm>
        </p:spPr>
        <p:txBody>
          <a:bodyPr/>
          <a:lstStyle/>
          <a:p>
            <a:fld id="{5D76A200-3168-4D33-A718-3974884CE863}" type="datetime1">
              <a:rPr lang="en-US" smtClean="0"/>
              <a:t>2/25/2025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mndot.gov</a:t>
            </a: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3"/>
          </p:nvPr>
        </p:nvSpPr>
        <p:spPr>
          <a:xfrm>
            <a:off x="9891132" y="6356350"/>
            <a:ext cx="1462668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037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Light Background Vertical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815895" y="1365203"/>
            <a:ext cx="10555696" cy="156718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458" y="3222702"/>
            <a:ext cx="9387470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1373459" y="3771871"/>
            <a:ext cx="9287236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</p:spTree>
    <p:extLst>
      <p:ext uri="{BB962C8B-B14F-4D97-AF65-F5344CB8AC3E}">
        <p14:creationId xmlns:p14="http://schemas.microsoft.com/office/powerpoint/2010/main" val="89429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815897" y="287066"/>
            <a:ext cx="3521927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815975" y="3211513"/>
            <a:ext cx="3521849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4" name="Picture 13" descr="Computer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851" y="434836"/>
            <a:ext cx="6828661" cy="6050713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15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4976787" y="691882"/>
            <a:ext cx="6300787" cy="341153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FB33B-BCEE-4E25-B97B-A564B0E1024B}" type="datetime1">
              <a:rPr lang="en-US" smtClean="0"/>
              <a:t>2/25/2025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mndot.gov</a:t>
            </a: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752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815897" y="287066"/>
            <a:ext cx="3521927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815975" y="3211513"/>
            <a:ext cx="3521849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787" y="504855"/>
            <a:ext cx="961892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4976787" y="1067565"/>
            <a:ext cx="9516215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FB33B-BCEE-4E25-B97B-A564B0E1024B}" type="datetime1">
              <a:rPr lang="en-US" smtClean="0"/>
              <a:t>2/25/2025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mndot.gov</a:t>
            </a: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326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815895" y="1365203"/>
            <a:ext cx="10555696" cy="156718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458" y="3222702"/>
            <a:ext cx="9387470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1373459" y="3771871"/>
            <a:ext cx="9287236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</p:spTree>
    <p:extLst>
      <p:ext uri="{BB962C8B-B14F-4D97-AF65-F5344CB8AC3E}">
        <p14:creationId xmlns:p14="http://schemas.microsoft.com/office/powerpoint/2010/main" val="4034028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ular Callout 11"/>
          <p:cNvSpPr/>
          <p:nvPr userDrawn="1"/>
        </p:nvSpPr>
        <p:spPr>
          <a:xfrm>
            <a:off x="866887" y="601818"/>
            <a:ext cx="10515600" cy="5450408"/>
          </a:xfrm>
          <a:custGeom>
            <a:avLst/>
            <a:gdLst>
              <a:gd name="connsiteX0" fmla="*/ 0 w 10515600"/>
              <a:gd name="connsiteY0" fmla="*/ 805890 h 4835245"/>
              <a:gd name="connsiteX1" fmla="*/ 805890 w 10515600"/>
              <a:gd name="connsiteY1" fmla="*/ 0 h 4835245"/>
              <a:gd name="connsiteX2" fmla="*/ 1752600 w 10515600"/>
              <a:gd name="connsiteY2" fmla="*/ 0 h 4835245"/>
              <a:gd name="connsiteX3" fmla="*/ 1752600 w 10515600"/>
              <a:gd name="connsiteY3" fmla="*/ 0 h 4835245"/>
              <a:gd name="connsiteX4" fmla="*/ 4381500 w 10515600"/>
              <a:gd name="connsiteY4" fmla="*/ 0 h 4835245"/>
              <a:gd name="connsiteX5" fmla="*/ 9709710 w 10515600"/>
              <a:gd name="connsiteY5" fmla="*/ 0 h 4835245"/>
              <a:gd name="connsiteX6" fmla="*/ 10515600 w 10515600"/>
              <a:gd name="connsiteY6" fmla="*/ 805890 h 4835245"/>
              <a:gd name="connsiteX7" fmla="*/ 10515600 w 10515600"/>
              <a:gd name="connsiteY7" fmla="*/ 2820560 h 4835245"/>
              <a:gd name="connsiteX8" fmla="*/ 10515600 w 10515600"/>
              <a:gd name="connsiteY8" fmla="*/ 2820560 h 4835245"/>
              <a:gd name="connsiteX9" fmla="*/ 10515600 w 10515600"/>
              <a:gd name="connsiteY9" fmla="*/ 4029371 h 4835245"/>
              <a:gd name="connsiteX10" fmla="*/ 10515600 w 10515600"/>
              <a:gd name="connsiteY10" fmla="*/ 4029355 h 4835245"/>
              <a:gd name="connsiteX11" fmla="*/ 9709710 w 10515600"/>
              <a:gd name="connsiteY11" fmla="*/ 4835245 h 4835245"/>
              <a:gd name="connsiteX12" fmla="*/ 4381500 w 10515600"/>
              <a:gd name="connsiteY12" fmla="*/ 4835245 h 4835245"/>
              <a:gd name="connsiteX13" fmla="*/ 3067085 w 10515600"/>
              <a:gd name="connsiteY13" fmla="*/ 5439651 h 4835245"/>
              <a:gd name="connsiteX14" fmla="*/ 1752600 w 10515600"/>
              <a:gd name="connsiteY14" fmla="*/ 4835245 h 4835245"/>
              <a:gd name="connsiteX15" fmla="*/ 805890 w 10515600"/>
              <a:gd name="connsiteY15" fmla="*/ 4835245 h 4835245"/>
              <a:gd name="connsiteX16" fmla="*/ 0 w 10515600"/>
              <a:gd name="connsiteY16" fmla="*/ 4029355 h 4835245"/>
              <a:gd name="connsiteX17" fmla="*/ 0 w 10515600"/>
              <a:gd name="connsiteY17" fmla="*/ 4029371 h 4835245"/>
              <a:gd name="connsiteX18" fmla="*/ 0 w 10515600"/>
              <a:gd name="connsiteY18" fmla="*/ 2820560 h 4835245"/>
              <a:gd name="connsiteX19" fmla="*/ 0 w 10515600"/>
              <a:gd name="connsiteY19" fmla="*/ 2820560 h 4835245"/>
              <a:gd name="connsiteX20" fmla="*/ 0 w 10515600"/>
              <a:gd name="connsiteY20" fmla="*/ 805890 h 483524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4381500 w 10515600"/>
              <a:gd name="connsiteY12" fmla="*/ 4835245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2279725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1440628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2552700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34351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02078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515600" h="5450408">
                <a:moveTo>
                  <a:pt x="0" y="805890"/>
                </a:moveTo>
                <a:cubicBezTo>
                  <a:pt x="0" y="360809"/>
                  <a:pt x="360809" y="0"/>
                  <a:pt x="805890" y="0"/>
                </a:cubicBezTo>
                <a:lnTo>
                  <a:pt x="1752600" y="0"/>
                </a:lnTo>
                <a:lnTo>
                  <a:pt x="1752600" y="0"/>
                </a:lnTo>
                <a:lnTo>
                  <a:pt x="4381500" y="0"/>
                </a:lnTo>
                <a:lnTo>
                  <a:pt x="9709710" y="0"/>
                </a:lnTo>
                <a:cubicBezTo>
                  <a:pt x="10154791" y="0"/>
                  <a:pt x="10515600" y="360809"/>
                  <a:pt x="10515600" y="805890"/>
                </a:cubicBezTo>
                <a:lnTo>
                  <a:pt x="10515600" y="2820560"/>
                </a:lnTo>
                <a:lnTo>
                  <a:pt x="10515600" y="2820560"/>
                </a:lnTo>
                <a:lnTo>
                  <a:pt x="10515600" y="4029371"/>
                </a:lnTo>
                <a:lnTo>
                  <a:pt x="10515600" y="4029355"/>
                </a:lnTo>
                <a:cubicBezTo>
                  <a:pt x="10515600" y="4474436"/>
                  <a:pt x="10154791" y="4835245"/>
                  <a:pt x="9709710" y="4835245"/>
                </a:cubicBezTo>
                <a:lnTo>
                  <a:pt x="2552700" y="4846003"/>
                </a:lnTo>
                <a:lnTo>
                  <a:pt x="2002078" y="5450408"/>
                </a:lnTo>
                <a:lnTo>
                  <a:pt x="1440628" y="4824487"/>
                </a:lnTo>
                <a:lnTo>
                  <a:pt x="805890" y="4835245"/>
                </a:lnTo>
                <a:cubicBezTo>
                  <a:pt x="360809" y="4835245"/>
                  <a:pt x="0" y="4474436"/>
                  <a:pt x="0" y="4029355"/>
                </a:cubicBezTo>
                <a:lnTo>
                  <a:pt x="0" y="4029371"/>
                </a:lnTo>
                <a:lnTo>
                  <a:pt x="0" y="2820560"/>
                </a:lnTo>
                <a:lnTo>
                  <a:pt x="0" y="2820560"/>
                </a:lnTo>
                <a:lnTo>
                  <a:pt x="0" y="8058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387736" y="1438507"/>
            <a:ext cx="9488245" cy="2219093"/>
          </a:xfrm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50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“Click to edit quote.”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387736" y="4126416"/>
            <a:ext cx="9488245" cy="101573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- Click to edit name or subtext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FB33B-BCEE-4E25-B97B-A564B0E1024B}" type="datetime1">
              <a:rPr lang="en-US" smtClean="0"/>
              <a:t>2/25/2025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mndot.gov</a:t>
            </a: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966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ular Callout 11"/>
          <p:cNvSpPr/>
          <p:nvPr userDrawn="1"/>
        </p:nvSpPr>
        <p:spPr>
          <a:xfrm>
            <a:off x="866887" y="601818"/>
            <a:ext cx="10515600" cy="5450408"/>
          </a:xfrm>
          <a:custGeom>
            <a:avLst/>
            <a:gdLst>
              <a:gd name="connsiteX0" fmla="*/ 0 w 10515600"/>
              <a:gd name="connsiteY0" fmla="*/ 805890 h 4835245"/>
              <a:gd name="connsiteX1" fmla="*/ 805890 w 10515600"/>
              <a:gd name="connsiteY1" fmla="*/ 0 h 4835245"/>
              <a:gd name="connsiteX2" fmla="*/ 1752600 w 10515600"/>
              <a:gd name="connsiteY2" fmla="*/ 0 h 4835245"/>
              <a:gd name="connsiteX3" fmla="*/ 1752600 w 10515600"/>
              <a:gd name="connsiteY3" fmla="*/ 0 h 4835245"/>
              <a:gd name="connsiteX4" fmla="*/ 4381500 w 10515600"/>
              <a:gd name="connsiteY4" fmla="*/ 0 h 4835245"/>
              <a:gd name="connsiteX5" fmla="*/ 9709710 w 10515600"/>
              <a:gd name="connsiteY5" fmla="*/ 0 h 4835245"/>
              <a:gd name="connsiteX6" fmla="*/ 10515600 w 10515600"/>
              <a:gd name="connsiteY6" fmla="*/ 805890 h 4835245"/>
              <a:gd name="connsiteX7" fmla="*/ 10515600 w 10515600"/>
              <a:gd name="connsiteY7" fmla="*/ 2820560 h 4835245"/>
              <a:gd name="connsiteX8" fmla="*/ 10515600 w 10515600"/>
              <a:gd name="connsiteY8" fmla="*/ 2820560 h 4835245"/>
              <a:gd name="connsiteX9" fmla="*/ 10515600 w 10515600"/>
              <a:gd name="connsiteY9" fmla="*/ 4029371 h 4835245"/>
              <a:gd name="connsiteX10" fmla="*/ 10515600 w 10515600"/>
              <a:gd name="connsiteY10" fmla="*/ 4029355 h 4835245"/>
              <a:gd name="connsiteX11" fmla="*/ 9709710 w 10515600"/>
              <a:gd name="connsiteY11" fmla="*/ 4835245 h 4835245"/>
              <a:gd name="connsiteX12" fmla="*/ 4381500 w 10515600"/>
              <a:gd name="connsiteY12" fmla="*/ 4835245 h 4835245"/>
              <a:gd name="connsiteX13" fmla="*/ 3067085 w 10515600"/>
              <a:gd name="connsiteY13" fmla="*/ 5439651 h 4835245"/>
              <a:gd name="connsiteX14" fmla="*/ 1752600 w 10515600"/>
              <a:gd name="connsiteY14" fmla="*/ 4835245 h 4835245"/>
              <a:gd name="connsiteX15" fmla="*/ 805890 w 10515600"/>
              <a:gd name="connsiteY15" fmla="*/ 4835245 h 4835245"/>
              <a:gd name="connsiteX16" fmla="*/ 0 w 10515600"/>
              <a:gd name="connsiteY16" fmla="*/ 4029355 h 4835245"/>
              <a:gd name="connsiteX17" fmla="*/ 0 w 10515600"/>
              <a:gd name="connsiteY17" fmla="*/ 4029371 h 4835245"/>
              <a:gd name="connsiteX18" fmla="*/ 0 w 10515600"/>
              <a:gd name="connsiteY18" fmla="*/ 2820560 h 4835245"/>
              <a:gd name="connsiteX19" fmla="*/ 0 w 10515600"/>
              <a:gd name="connsiteY19" fmla="*/ 2820560 h 4835245"/>
              <a:gd name="connsiteX20" fmla="*/ 0 w 10515600"/>
              <a:gd name="connsiteY20" fmla="*/ 805890 h 483524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4381500 w 10515600"/>
              <a:gd name="connsiteY12" fmla="*/ 4835245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2279725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1440628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2552700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34351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02078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515600" h="5450408">
                <a:moveTo>
                  <a:pt x="0" y="805890"/>
                </a:moveTo>
                <a:cubicBezTo>
                  <a:pt x="0" y="360809"/>
                  <a:pt x="360809" y="0"/>
                  <a:pt x="805890" y="0"/>
                </a:cubicBezTo>
                <a:lnTo>
                  <a:pt x="1752600" y="0"/>
                </a:lnTo>
                <a:lnTo>
                  <a:pt x="1752600" y="0"/>
                </a:lnTo>
                <a:lnTo>
                  <a:pt x="4381500" y="0"/>
                </a:lnTo>
                <a:lnTo>
                  <a:pt x="9709710" y="0"/>
                </a:lnTo>
                <a:cubicBezTo>
                  <a:pt x="10154791" y="0"/>
                  <a:pt x="10515600" y="360809"/>
                  <a:pt x="10515600" y="805890"/>
                </a:cubicBezTo>
                <a:lnTo>
                  <a:pt x="10515600" y="2820560"/>
                </a:lnTo>
                <a:lnTo>
                  <a:pt x="10515600" y="2820560"/>
                </a:lnTo>
                <a:lnTo>
                  <a:pt x="10515600" y="4029371"/>
                </a:lnTo>
                <a:lnTo>
                  <a:pt x="10515600" y="4029355"/>
                </a:lnTo>
                <a:cubicBezTo>
                  <a:pt x="10515600" y="4474436"/>
                  <a:pt x="10154791" y="4835245"/>
                  <a:pt x="9709710" y="4835245"/>
                </a:cubicBezTo>
                <a:lnTo>
                  <a:pt x="2552700" y="4846003"/>
                </a:lnTo>
                <a:lnTo>
                  <a:pt x="2002078" y="5450408"/>
                </a:lnTo>
                <a:lnTo>
                  <a:pt x="1440628" y="4824487"/>
                </a:lnTo>
                <a:lnTo>
                  <a:pt x="805890" y="4835245"/>
                </a:lnTo>
                <a:cubicBezTo>
                  <a:pt x="360809" y="4835245"/>
                  <a:pt x="0" y="4474436"/>
                  <a:pt x="0" y="4029355"/>
                </a:cubicBezTo>
                <a:lnTo>
                  <a:pt x="0" y="4029371"/>
                </a:lnTo>
                <a:lnTo>
                  <a:pt x="0" y="2820560"/>
                </a:lnTo>
                <a:lnTo>
                  <a:pt x="0" y="2820560"/>
                </a:lnTo>
                <a:lnTo>
                  <a:pt x="0" y="8058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1387736" y="1438507"/>
            <a:ext cx="9488245" cy="2219093"/>
          </a:xfrm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50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“Click to edit quote.”</a:t>
            </a:r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387736" y="4126416"/>
            <a:ext cx="9488245" cy="101573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- Click to edit name or subtext</a:t>
            </a:r>
          </a:p>
        </p:txBody>
      </p:sp>
      <p:sp>
        <p:nvSpPr>
          <p:cNvPr id="16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FB33B-BCEE-4E25-B97B-A564B0E1024B}" type="datetime1">
              <a:rPr lang="en-US" smtClean="0"/>
              <a:t>2/25/2025</a:t>
            </a:fld>
            <a:endParaRPr lang="en-US" dirty="0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mndot.gov</a:t>
            </a:r>
          </a:p>
        </p:txBody>
      </p:sp>
      <p:sp>
        <p:nvSpPr>
          <p:cNvPr id="1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441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Black Circle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46624" y="685800"/>
            <a:ext cx="5486400" cy="5486400"/>
          </a:xfrm>
          <a:prstGeom prst="ellipse">
            <a:avLst/>
          </a:prstGeo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tabLst>
                <a:tab pos="2341563" algn="l"/>
                <a:tab pos="3770313" algn="l"/>
              </a:tabLst>
              <a:defRPr sz="55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7C3B6E0-E413-4EA2-9B23-AF69A1623F89}" type="datetime1">
              <a:rPr lang="en-US" smtClean="0"/>
              <a:t>2/25/2025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mndot.gov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258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  <p:hf sldNum="0"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Multiple Circle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20397" y="912530"/>
            <a:ext cx="4661388" cy="4661388"/>
          </a:xfrm>
          <a:prstGeom prst="ellipse">
            <a:avLst/>
          </a:prstGeo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45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9544816" y="524007"/>
            <a:ext cx="2155300" cy="2155300"/>
          </a:xfrm>
          <a:prstGeom prst="ellipse">
            <a:avLst/>
          </a:prstGeom>
          <a:solidFill>
            <a:srgbClr val="78BE21">
              <a:alpha val="87843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50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Second Point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9251002" y="3581845"/>
            <a:ext cx="2637978" cy="2637978"/>
          </a:xfrm>
          <a:prstGeom prst="ellipse">
            <a:avLst/>
          </a:prstGeom>
          <a:solidFill>
            <a:srgbClr val="000000">
              <a:alpha val="87843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5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Third Point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38A7556-21FA-4204-9DD6-1F6FDEC2C796}" type="datetime1">
              <a:rPr lang="en-US" smtClean="0"/>
              <a:t>2/25/2025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mndot.gov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004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  <p:hf sldNum="0"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Black Box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99475" y="1609867"/>
            <a:ext cx="7593051" cy="3638266"/>
          </a:xfr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spcAft>
                <a:spcPts val="1000"/>
              </a:spcAft>
              <a:tabLst>
                <a:tab pos="3770313" algn="l"/>
              </a:tabLst>
              <a:defRPr sz="7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Quote or </a:t>
            </a:r>
            <a:br>
              <a:rPr lang="en-US" dirty="0"/>
            </a:br>
            <a:r>
              <a:rPr lang="en-US" dirty="0"/>
              <a:t>Statement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EB49D9C-C4C1-46A9-AED8-599F8B47287F}" type="datetime1">
              <a:rPr lang="en-US" smtClean="0"/>
              <a:t>2/25/2025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mndot.gov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71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  <p:hf sldNum="0"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olid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389685"/>
            <a:ext cx="10515600" cy="1340989"/>
          </a:xfrm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70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Quote or Statement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925699"/>
            <a:ext cx="105156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Make a secondary statement here.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094F804-653A-41F1-A565-1098D9DEB37A}" type="datetime1">
              <a:rPr lang="en-US" smtClean="0"/>
              <a:t>2/25/2025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mndot.gov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537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Solid Light Background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1389685"/>
            <a:ext cx="12192000" cy="1340989"/>
          </a:xfrm>
          <a:solidFill>
            <a:schemeClr val="tx1"/>
          </a:solidFill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70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Quote or Statement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925699"/>
            <a:ext cx="105156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Make a secondary statement here.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A75E6-E45B-4C5D-981E-7C8ED0C72F5D}" type="datetime1">
              <a:rPr lang="en-US" smtClean="0"/>
              <a:t>2/25/2025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mndot.gov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91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Full Imag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edit background picture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389685"/>
            <a:ext cx="10515600" cy="1340989"/>
          </a:xfrm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7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Quote or Statement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925699"/>
            <a:ext cx="105156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Make a secondary statement here.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8B25D9D-5365-41CD-BF43-4FFFCBF4BBDA}" type="datetime1">
              <a:rPr lang="en-US" smtClean="0"/>
              <a:t>2/25/2025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mndot.gov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260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  <p:hf sldNum="0"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- Imag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24138" y="624469"/>
            <a:ext cx="5198328" cy="5072440"/>
          </a:xfrm>
          <a:prstGeom prst="ellipse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60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title.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1005465" y="0"/>
            <a:ext cx="3986213" cy="508635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40000" i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894EF-7DC0-4B7C-83F8-29D989AA60F6}" type="datetime1">
              <a:rPr lang="en-US" smtClean="0"/>
              <a:t>2/25/2025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mndot.gov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447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  <p:hf sldNum="0"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-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24138" y="624469"/>
            <a:ext cx="5198328" cy="5072440"/>
          </a:xfrm>
          <a:prstGeom prst="ellipse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60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title.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1005465" y="0"/>
            <a:ext cx="3986213" cy="508635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40000" i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78DBCF0-11C3-4F19-90D9-2EE7F00784FE}" type="datetime1">
              <a:rPr lang="en-US" smtClean="0"/>
              <a:t>2/25/2025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mndot.gov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8211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Solid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212733"/>
            <a:ext cx="10515600" cy="1472163"/>
          </a:xfrm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7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you!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3684897"/>
            <a:ext cx="10515600" cy="2517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firstname.lastname@state.mn.us</a:t>
            </a:r>
          </a:p>
          <a:p>
            <a:pPr lvl="0"/>
            <a:r>
              <a:rPr lang="en-US" dirty="0"/>
              <a:t>555-555-5555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094F804-653A-41F1-A565-1098D9DEB37A}" type="datetime1">
              <a:rPr lang="en-US" smtClean="0"/>
              <a:t>2/25/2025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mndot.gov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1651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8352" y="630935"/>
            <a:ext cx="3858492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963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Quote Solid Light Background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1651380"/>
            <a:ext cx="12192000" cy="1733266"/>
          </a:xfrm>
          <a:solidFill>
            <a:schemeClr val="tx1"/>
          </a:solidFill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7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you!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3521123"/>
            <a:ext cx="10515600" cy="2681374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firstname.lastname@state.mn.us</a:t>
            </a:r>
          </a:p>
          <a:p>
            <a:pPr lvl="0"/>
            <a:r>
              <a:rPr lang="en-US" dirty="0"/>
              <a:t>555-555-5555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66A75E6-E45B-4C5D-981E-7C8ED0C72F5D}" type="datetime1">
              <a:rPr lang="en-US" smtClean="0"/>
              <a:pPr/>
              <a:t>2/25/2025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>
                <a:solidFill>
                  <a:schemeClr val="tx2"/>
                </a:solidFill>
              </a:rPr>
              <a:t>mndot.gov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12192000" cy="1651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8352" y="630936"/>
            <a:ext cx="3858492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89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3585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068C556E-7101-4471-A958-3911E20944AB}" type="datetime1">
              <a:rPr lang="en-US" smtClean="0"/>
              <a:t>2/25/2025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Optional Tagline Goes Here </a:t>
            </a:r>
            <a:r>
              <a:rPr lang="en-US" dirty="0">
                <a:solidFill>
                  <a:schemeClr val="accent1"/>
                </a:solidFill>
              </a:rPr>
              <a:t>|</a:t>
            </a:r>
            <a:r>
              <a:rPr lang="en-US" dirty="0"/>
              <a:t> mn.gov/</a:t>
            </a:r>
            <a:r>
              <a:rPr lang="en-US" dirty="0" err="1"/>
              <a:t>websiteurl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91132" y="6356350"/>
            <a:ext cx="14626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62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99" r:id="rId2"/>
    <p:sldLayoutId id="2147483787" r:id="rId3"/>
    <p:sldLayoutId id="2147483795" r:id="rId4"/>
    <p:sldLayoutId id="2147483711" r:id="rId5"/>
    <p:sldLayoutId id="2147483712" r:id="rId6"/>
    <p:sldLayoutId id="2147483790" r:id="rId7"/>
    <p:sldLayoutId id="2147483789" r:id="rId8"/>
    <p:sldLayoutId id="2147483714" r:id="rId9"/>
    <p:sldLayoutId id="2147483738" r:id="rId10"/>
    <p:sldLayoutId id="2147483739" r:id="rId11"/>
    <p:sldLayoutId id="2147483780" r:id="rId12"/>
    <p:sldLayoutId id="2147483773" r:id="rId13"/>
    <p:sldLayoutId id="2147483800" r:id="rId14"/>
    <p:sldLayoutId id="2147483688" r:id="rId15"/>
    <p:sldLayoutId id="2147483801" r:id="rId16"/>
    <p:sldLayoutId id="2147483802" r:id="rId17"/>
    <p:sldLayoutId id="2147483803" r:id="rId18"/>
    <p:sldLayoutId id="2147483744" r:id="rId19"/>
    <p:sldLayoutId id="2147483793" r:id="rId20"/>
    <p:sldLayoutId id="2147483772" r:id="rId21"/>
    <p:sldLayoutId id="2147483767" r:id="rId22"/>
    <p:sldLayoutId id="2147483769" r:id="rId23"/>
    <p:sldLayoutId id="2147483771" r:id="rId24"/>
    <p:sldLayoutId id="2147483770" r:id="rId25"/>
    <p:sldLayoutId id="2147483732" r:id="rId26"/>
    <p:sldLayoutId id="2147483794" r:id="rId27"/>
    <p:sldLayoutId id="2147483733" r:id="rId28"/>
    <p:sldLayoutId id="2147483747" r:id="rId29"/>
    <p:sldLayoutId id="2147483818" r:id="rId30"/>
    <p:sldLayoutId id="2147483805" r:id="rId31"/>
    <p:sldLayoutId id="2147483806" r:id="rId32"/>
    <p:sldLayoutId id="2147483750" r:id="rId33"/>
    <p:sldLayoutId id="2147483765" r:id="rId34"/>
    <p:sldLayoutId id="2147483781" r:id="rId35"/>
    <p:sldLayoutId id="2147483809" r:id="rId36"/>
    <p:sldLayoutId id="2147483808" r:id="rId37"/>
    <p:sldLayoutId id="2147483807" r:id="rId38"/>
    <p:sldLayoutId id="2147483819" r:id="rId39"/>
    <p:sldLayoutId id="2147483754" r:id="rId40"/>
    <p:sldLayoutId id="2147483755" r:id="rId41"/>
    <p:sldLayoutId id="2147483759" r:id="rId42"/>
    <p:sldLayoutId id="2147483753" r:id="rId43"/>
    <p:sldLayoutId id="2147483763" r:id="rId44"/>
    <p:sldLayoutId id="2147483762" r:id="rId45"/>
    <p:sldLayoutId id="2147483758" r:id="rId46"/>
    <p:sldLayoutId id="2147483756" r:id="rId47"/>
    <p:sldLayoutId id="2147483798" r:id="rId48"/>
    <p:sldLayoutId id="2147483797" r:id="rId49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svg"/><Relationship Id="rId7" Type="http://schemas.openxmlformats.org/officeDocument/2006/relationships/image" Target="../media/image31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0.png"/><Relationship Id="rId5" Type="http://schemas.openxmlformats.org/officeDocument/2006/relationships/image" Target="../media/image29.svg"/><Relationship Id="rId10" Type="http://schemas.openxmlformats.org/officeDocument/2006/relationships/image" Target="../media/image33.png"/><Relationship Id="rId4" Type="http://schemas.openxmlformats.org/officeDocument/2006/relationships/image" Target="../media/image28.png"/><Relationship Id="rId9" Type="http://schemas.openxmlformats.org/officeDocument/2006/relationships/hyperlink" Target="https://www.mndot.gov/d3/projects/wadena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3477837"/>
            <a:ext cx="12192000" cy="1295182"/>
          </a:xfrm>
        </p:spPr>
        <p:txBody>
          <a:bodyPr/>
          <a:lstStyle/>
          <a:p>
            <a:r>
              <a:rPr lang="en-US" dirty="0"/>
              <a:t>Hwy 10, 29, 71—Wadena Construction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4000" baseline="12000" dirty="0"/>
              <a:t>2025-2027</a:t>
            </a:r>
          </a:p>
          <a:p>
            <a:pPr>
              <a:spcBef>
                <a:spcPts val="0"/>
              </a:spcBef>
            </a:pPr>
            <a:r>
              <a:rPr lang="en-US" sz="1100" i="1" dirty="0">
                <a:solidFill>
                  <a:schemeClr val="tx2"/>
                </a:solidFill>
              </a:rPr>
              <a:t>Information is tentative and subject to change</a:t>
            </a:r>
            <a:endParaRPr lang="en-US" sz="1400" i="1" dirty="0">
              <a:solidFill>
                <a:schemeClr val="tx2"/>
              </a:solidFill>
            </a:endParaRPr>
          </a:p>
        </p:txBody>
      </p:sp>
      <p:pic>
        <p:nvPicPr>
          <p:cNvPr id="15" name="Picture Placeholder 14" descr="Image of roundabout from Hwy 10 simulation flyover video">
            <a:extLst>
              <a:ext uri="{FF2B5EF4-FFF2-40B4-BE49-F238E27FC236}">
                <a16:creationId xmlns:a16="http://schemas.microsoft.com/office/drawing/2014/main" id="{E32E85C5-CF95-FA15-7AA6-C4793FB9C09D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73" b="24273"/>
          <a:stretch/>
        </p:blipFill>
        <p:spPr>
          <a:xfrm>
            <a:off x="0" y="-376"/>
            <a:ext cx="12192000" cy="3478213"/>
          </a:xfrm>
        </p:spPr>
      </p:pic>
      <p:sp>
        <p:nvSpPr>
          <p:cNvPr id="7" name="Footer Placeholde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mndot.gov/d3/projects/Wadena/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7CE027B3-7307-5913-1E2E-B55E21D81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0" y="4773019"/>
            <a:ext cx="12192000" cy="0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4574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57A572C-DB28-BD9F-43E9-EA1E6C36B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Hwy 10 work—Wadena area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12E16A1-67DE-A1C2-1A2D-D050BAB704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579027" y="1543104"/>
            <a:ext cx="4062467" cy="4929385"/>
          </a:xfrm>
          <a:noFill/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sz="4900" b="1" dirty="0"/>
              <a:t>Expand to four lanes, includes adjacent roads and entrances</a:t>
            </a:r>
          </a:p>
          <a:p>
            <a:r>
              <a:rPr lang="en-US" sz="4500" dirty="0"/>
              <a:t>Construct/add lanes</a:t>
            </a:r>
          </a:p>
          <a:p>
            <a:r>
              <a:rPr lang="en-US" sz="4500" dirty="0"/>
              <a:t>Install J-turn at Otter Tail CR 75</a:t>
            </a:r>
          </a:p>
          <a:p>
            <a:r>
              <a:rPr lang="en-US" sz="4500" dirty="0"/>
              <a:t>Construct roundabout by</a:t>
            </a:r>
            <a:br>
              <a:rPr lang="en-US" sz="4500" dirty="0"/>
            </a:br>
            <a:r>
              <a:rPr lang="en-US" sz="4500" dirty="0"/>
              <a:t>hospital at Otter Tail CR 92</a:t>
            </a:r>
          </a:p>
          <a:p>
            <a:r>
              <a:rPr lang="en-US" sz="4500" dirty="0"/>
              <a:t>Construct roundabout at </a:t>
            </a:r>
            <a:br>
              <a:rPr lang="en-US" sz="4500" dirty="0"/>
            </a:br>
            <a:r>
              <a:rPr lang="en-US" sz="4500" dirty="0"/>
              <a:t>Harry Rich Dr.</a:t>
            </a:r>
          </a:p>
          <a:p>
            <a:r>
              <a:rPr lang="en-US" sz="4500" dirty="0"/>
              <a:t>Add turn lane on southbound Hwy 71 to westbound Hwy 10</a:t>
            </a:r>
          </a:p>
          <a:p>
            <a:r>
              <a:rPr lang="en-US" sz="4500" dirty="0"/>
              <a:t>Install underground structures</a:t>
            </a:r>
          </a:p>
        </p:txBody>
      </p:sp>
      <p:pic>
        <p:nvPicPr>
          <p:cNvPr id="1026" name="Picture 2" descr="Map showing work on Hwy 10 to go with bulleted text">
            <a:extLst>
              <a:ext uri="{FF2B5EF4-FFF2-40B4-BE49-F238E27FC236}">
                <a16:creationId xmlns:a16="http://schemas.microsoft.com/office/drawing/2014/main" id="{CE15C7F1-CAA9-8361-372C-297B97F7AE95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9285" y="1641987"/>
            <a:ext cx="7041855" cy="4309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96D63E9-25B3-388F-A36D-AE3C366149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0" y="1209675"/>
            <a:ext cx="12192000" cy="0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6353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0256A-3F1C-75EB-B51D-EB9725515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Hwy 29, Hwy 71 work—Wadena</a:t>
            </a:r>
          </a:p>
        </p:txBody>
      </p:sp>
      <p:pic>
        <p:nvPicPr>
          <p:cNvPr id="2050" name="Picture 2" descr="Wadena map showing work areas on Hwy 29 and Hwy 71 that matches bulleted text">
            <a:extLst>
              <a:ext uri="{FF2B5EF4-FFF2-40B4-BE49-F238E27FC236}">
                <a16:creationId xmlns:a16="http://schemas.microsoft.com/office/drawing/2014/main" id="{266BA3E3-DD8A-5E06-4356-57FE5984BB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1607" y="1684933"/>
            <a:ext cx="5308254" cy="4498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271C38C6-B15A-07DF-3C76-E3439AF785AB}"/>
              </a:ext>
            </a:extLst>
          </p:cNvPr>
          <p:cNvSpPr txBox="1">
            <a:spLocks/>
          </p:cNvSpPr>
          <p:nvPr/>
        </p:nvSpPr>
        <p:spPr>
          <a:xfrm>
            <a:off x="454190" y="3234812"/>
            <a:ext cx="1908010" cy="308732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2000" b="1" dirty="0"/>
              <a:t>Hwy 29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600" b="1" dirty="0"/>
              <a:t>Resurface county line to Hwy 71</a:t>
            </a:r>
            <a:br>
              <a:rPr lang="en-US" sz="1600" b="1" dirty="0"/>
            </a:br>
            <a:r>
              <a:rPr lang="en-US" sz="1600" i="1" dirty="0"/>
              <a:t>About five weeks </a:t>
            </a:r>
            <a:br>
              <a:rPr lang="en-US" sz="1600" i="1" dirty="0"/>
            </a:br>
            <a:r>
              <a:rPr lang="en-US" sz="1600" i="1" dirty="0"/>
              <a:t>of construction </a:t>
            </a:r>
            <a:endParaRPr lang="en-US" sz="1600" b="1" i="1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600" dirty="0"/>
              <a:t>Sidewalks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600" dirty="0"/>
              <a:t>Underground storm sewers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59A098-766E-C8C8-1666-7F485E5EA1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891844" y="1408357"/>
            <a:ext cx="4042981" cy="5297243"/>
          </a:xfrm>
          <a:noFill/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000" b="1" dirty="0"/>
              <a:t>Hwy 71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600" b="1" dirty="0"/>
              <a:t>Reconstruct Birch Ave. N to Elm Ave. N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600" dirty="0"/>
              <a:t>Underground structures and </a:t>
            </a:r>
            <a:br>
              <a:rPr lang="en-US" sz="1600" dirty="0"/>
            </a:br>
            <a:r>
              <a:rPr lang="en-US" sz="1600" dirty="0"/>
              <a:t>city utilities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600" dirty="0"/>
              <a:t>Update or install sidewalks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600" b="1" dirty="0"/>
              <a:t>Resurface Elm Ave. N to north of Alfred St.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600" dirty="0"/>
              <a:t>Underground structures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600" dirty="0"/>
              <a:t>Center left-turn lane to Alfred St.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600" dirty="0"/>
              <a:t>Sidewalk/trail to Juniper Ave.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600" b="1" dirty="0"/>
              <a:t>Resurface Franklin to Aldrich Ave. S</a:t>
            </a:r>
            <a:br>
              <a:rPr lang="en-US" sz="1600" b="1" dirty="0"/>
            </a:br>
            <a:r>
              <a:rPr lang="en-US" sz="1600" i="1" dirty="0"/>
              <a:t>About six weeks of construction</a:t>
            </a:r>
            <a:endParaRPr lang="en-US" sz="1600" b="1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600" dirty="0"/>
              <a:t>Sidewalks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600" dirty="0"/>
              <a:t>Signal systems at Hwy 29, Bryant Ave. S, Aldrich Ave.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3BD34BE-6963-C41B-9EBF-C1F3638E0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3622765" y="4458789"/>
            <a:ext cx="78378" cy="121920"/>
          </a:xfrm>
          <a:prstGeom prst="lin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EB2763A-9545-AB2C-DDC7-02098B4E1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0" y="1209675"/>
            <a:ext cx="12192000" cy="0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3111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7EE1173D-BE8B-EB13-2387-08568A8C5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 zones 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B5F9F25-B6AF-A0F5-6226-CED9467AE9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26751"/>
            <a:ext cx="6031938" cy="3099249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Overall work 2025-2027</a:t>
            </a:r>
          </a:p>
          <a:p>
            <a:pPr marL="0" indent="0">
              <a:buNone/>
            </a:pPr>
            <a:r>
              <a:rPr lang="en-US" sz="2400" dirty="0"/>
              <a:t>Schedules and detours are </a:t>
            </a:r>
            <a:r>
              <a:rPr lang="en-US" sz="3600" b="1" baseline="3000" dirty="0"/>
              <a:t>tentative</a:t>
            </a:r>
            <a:r>
              <a:rPr lang="en-US" sz="2400" dirty="0"/>
              <a:t> and all information subject to change by contractor.</a:t>
            </a:r>
          </a:p>
          <a:p>
            <a:pPr marL="0" indent="0">
              <a:buNone/>
            </a:pPr>
            <a:r>
              <a:rPr lang="en-US" sz="2400" dirty="0"/>
              <a:t>Also, weather and material supplies play a </a:t>
            </a:r>
            <a:br>
              <a:rPr lang="en-US" sz="2400" dirty="0"/>
            </a:br>
            <a:r>
              <a:rPr lang="en-US" sz="2400" dirty="0"/>
              <a:t>big role on schedule changes.</a:t>
            </a:r>
            <a:endParaRPr lang="en-US" sz="3200" dirty="0"/>
          </a:p>
        </p:txBody>
      </p:sp>
      <p:pic>
        <p:nvPicPr>
          <p:cNvPr id="10" name="Picture 9" descr="Digging excavator graphic">
            <a:extLst>
              <a:ext uri="{FF2B5EF4-FFF2-40B4-BE49-F238E27FC236}">
                <a16:creationId xmlns:a16="http://schemas.microsoft.com/office/drawing/2014/main" id="{E0695017-8B47-2811-31C6-4B6281DDEA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4139" y="3429000"/>
            <a:ext cx="2937188" cy="2794000"/>
          </a:xfrm>
          <a:prstGeom prst="rect">
            <a:avLst/>
          </a:prstGeom>
        </p:spPr>
      </p:pic>
      <p:pic>
        <p:nvPicPr>
          <p:cNvPr id="11" name="Picture 10" descr="Road Closed Ahead construction sign grahic">
            <a:extLst>
              <a:ext uri="{FF2B5EF4-FFF2-40B4-BE49-F238E27FC236}">
                <a16:creationId xmlns:a16="http://schemas.microsoft.com/office/drawing/2014/main" id="{71280D11-AE0C-A690-B2D9-260CED732B7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4766" y="1630934"/>
            <a:ext cx="1731391" cy="1731391"/>
          </a:xfrm>
          <a:prstGeom prst="rect">
            <a:avLst/>
          </a:prstGeom>
        </p:spPr>
      </p:pic>
      <p:pic>
        <p:nvPicPr>
          <p:cNvPr id="12" name="Picture 11" descr="Raining cloud graphic">
            <a:extLst>
              <a:ext uri="{FF2B5EF4-FFF2-40B4-BE49-F238E27FC236}">
                <a16:creationId xmlns:a16="http://schemas.microsoft.com/office/drawing/2014/main" id="{A189998B-4595-9978-4FF8-8A0AF030A1B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9591" y="2176895"/>
            <a:ext cx="1470182" cy="1252105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998F27-97BA-F76E-BD4F-E9E372D4AB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311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7EE1173D-BE8B-EB13-2387-08568A8C5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Wadena is open for business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B5F9F25-B6AF-A0F5-6226-CED9467AE9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9277"/>
            <a:ext cx="5416943" cy="357021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3400" dirty="0"/>
              <a:t>Access for those who live, work and visit areas along the project will be maintained and open</a:t>
            </a:r>
          </a:p>
          <a:p>
            <a:r>
              <a:rPr lang="en-US" sz="2400" dirty="0"/>
              <a:t>May use a side street, alley or back or </a:t>
            </a:r>
            <a:br>
              <a:rPr lang="en-US" sz="2400" dirty="0"/>
            </a:br>
            <a:r>
              <a:rPr lang="en-US" sz="2400" dirty="0"/>
              <a:t>side entrance</a:t>
            </a:r>
          </a:p>
          <a:p>
            <a:r>
              <a:rPr lang="en-US" sz="2400" dirty="0"/>
              <a:t>May be gravel surface</a:t>
            </a:r>
          </a:p>
          <a:p>
            <a:r>
              <a:rPr lang="en-US" sz="2400" dirty="0"/>
              <a:t>Start planning alternatives for you and your customers</a:t>
            </a:r>
          </a:p>
          <a:p>
            <a:r>
              <a:rPr lang="en-US" sz="2400" dirty="0"/>
              <a:t>MnDOT will have a business contact available to businesses and residents along the project once construction begins</a:t>
            </a:r>
          </a:p>
          <a:p>
            <a:endParaRPr lang="en-US" dirty="0"/>
          </a:p>
        </p:txBody>
      </p:sp>
      <p:pic>
        <p:nvPicPr>
          <p:cNvPr id="2" name="Content Placeholder 5" descr="Businesses open during construction sign in work zone (decorative image)">
            <a:extLst>
              <a:ext uri="{FF2B5EF4-FFF2-40B4-BE49-F238E27FC236}">
                <a16:creationId xmlns:a16="http://schemas.microsoft.com/office/drawing/2014/main" id="{C7442E63-2790-0192-B063-B95E6A1A39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3"/>
          <a:stretch/>
        </p:blipFill>
        <p:spPr>
          <a:xfrm>
            <a:off x="6942030" y="2170906"/>
            <a:ext cx="4298481" cy="28359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998F27-97BA-F76E-BD4F-E9E372D4AB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9953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10890-9033-D8C3-D21C-21B19969B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2400"/>
            <a:ext cx="10515600" cy="914400"/>
          </a:xfrm>
        </p:spPr>
        <p:txBody>
          <a:bodyPr anchor="ctr">
            <a:normAutofit/>
          </a:bodyPr>
          <a:lstStyle/>
          <a:p>
            <a:r>
              <a:rPr lang="en-US" dirty="0"/>
              <a:t>Prep-work—In progress</a:t>
            </a:r>
          </a:p>
        </p:txBody>
      </p:sp>
      <p:pic>
        <p:nvPicPr>
          <p:cNvPr id="10" name="Graphic 9" descr="Electrician icon graphic">
            <a:extLst>
              <a:ext uri="{FF2B5EF4-FFF2-40B4-BE49-F238E27FC236}">
                <a16:creationId xmlns:a16="http://schemas.microsoft.com/office/drawing/2014/main" id="{22D62C6F-8ED4-AB7B-CE0C-9207CE6F38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85876" y="1594624"/>
            <a:ext cx="3801815" cy="3801815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AFB905C-153D-8379-E69D-9D6B74EA0C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95109" y="1594624"/>
            <a:ext cx="5858691" cy="4144325"/>
          </a:xfrm>
          <a:noFill/>
        </p:spPr>
        <p:txBody>
          <a:bodyPr>
            <a:normAutofit lnSpcReduction="1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3200" dirty="0"/>
              <a:t>Now until start</a:t>
            </a:r>
          </a:p>
          <a:p>
            <a:pPr>
              <a:lnSpc>
                <a:spcPct val="90000"/>
              </a:lnSpc>
            </a:pPr>
            <a:r>
              <a:rPr lang="en-US" sz="2100" dirty="0"/>
              <a:t>Periodic lane, shoulder closures or flaggers controlling traffic as crews prepare work areas</a:t>
            </a:r>
          </a:p>
          <a:p>
            <a:pPr marL="800100" lvl="1" indent="-342900">
              <a:lnSpc>
                <a:spcPct val="90000"/>
              </a:lnSpc>
              <a:buFont typeface="+mj-lt"/>
              <a:buAutoNum type="alphaUcPeriod"/>
            </a:pPr>
            <a:r>
              <a:rPr lang="en-US" sz="1700" i="1" dirty="0"/>
              <a:t>Now until June: </a:t>
            </a:r>
            <a:r>
              <a:rPr lang="en-US" sz="1700" dirty="0"/>
              <a:t>Relocating utilities</a:t>
            </a:r>
          </a:p>
          <a:p>
            <a:pPr marL="800100" lvl="1" indent="-342900">
              <a:lnSpc>
                <a:spcPct val="90000"/>
              </a:lnSpc>
              <a:buFont typeface="+mj-lt"/>
              <a:buAutoNum type="alphaUcPeriod"/>
            </a:pPr>
            <a:r>
              <a:rPr lang="en-US" sz="1700" i="1" dirty="0"/>
              <a:t>February to mid-April: </a:t>
            </a:r>
            <a:r>
              <a:rPr lang="en-US" sz="1700" dirty="0"/>
              <a:t>Tree and area clearing along the project—building demo</a:t>
            </a:r>
          </a:p>
          <a:p>
            <a:pPr marL="800100" lvl="1" indent="-342900">
              <a:lnSpc>
                <a:spcPct val="90000"/>
              </a:lnSpc>
              <a:buFont typeface="+mj-lt"/>
              <a:buAutoNum type="alphaUcPeriod"/>
            </a:pPr>
            <a:r>
              <a:rPr lang="en-US" sz="1700" i="1" dirty="0"/>
              <a:t>May-June: </a:t>
            </a:r>
            <a:r>
              <a:rPr lang="en-US" sz="1700" dirty="0"/>
              <a:t>Temporary work like crossovers on Hwy 10</a:t>
            </a:r>
            <a:endParaRPr lang="en-US" sz="1700" i="1" dirty="0"/>
          </a:p>
          <a:p>
            <a:pPr>
              <a:lnSpc>
                <a:spcPct val="90000"/>
              </a:lnSpc>
            </a:pPr>
            <a:r>
              <a:rPr lang="en-US" sz="2100" dirty="0"/>
              <a:t>All traffic impacts are tentative and weather dependent</a:t>
            </a:r>
          </a:p>
          <a:p>
            <a:pPr>
              <a:lnSpc>
                <a:spcPct val="90000"/>
              </a:lnSpc>
            </a:pPr>
            <a:r>
              <a:rPr lang="en-US" sz="2100" dirty="0"/>
              <a:t>Current impacts, check </a:t>
            </a:r>
            <a:r>
              <a:rPr lang="en-US" sz="2100" b="1" dirty="0"/>
              <a:t>www.511mn.org</a:t>
            </a:r>
            <a:endParaRPr lang="en-US" sz="2100" dirty="0"/>
          </a:p>
          <a:p>
            <a:pPr>
              <a:lnSpc>
                <a:spcPct val="90000"/>
              </a:lnSpc>
            </a:pPr>
            <a:endParaRPr lang="en-US" sz="2100" dirty="0"/>
          </a:p>
        </p:txBody>
      </p:sp>
      <p:sp>
        <p:nvSpPr>
          <p:cNvPr id="21" name="Footer Placeholder 5">
            <a:extLst>
              <a:ext uri="{FF2B5EF4-FFF2-40B4-BE49-F238E27FC236}">
                <a16:creationId xmlns:a16="http://schemas.microsoft.com/office/drawing/2014/main" id="{99A029D9-2182-CD4D-3C2A-BFB6A31337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1600" dirty="0"/>
              <a:t>www.mndot.gov/d3/projects/Wadena/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37F1A5D-6BAE-DB03-D4A6-898669FE7A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0" y="1209675"/>
            <a:ext cx="12192000" cy="0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6137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15872-AA6F-8B0D-61D1-9A357CD6C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work areas by year—2025, 2026 and 2027</a:t>
            </a:r>
          </a:p>
        </p:txBody>
      </p:sp>
      <p:pic>
        <p:nvPicPr>
          <p:cNvPr id="1026" name="Picture 2" descr="Map image shows work by year highlighted on map. Orange lines 2025, cyan lines 2026 work areas on Hwy 10, 71 downtown and Hwy 29 in Wadena; dark navy blue lines on Hwy 10 east of Hwy 71 for 2027 work">
            <a:extLst>
              <a:ext uri="{FF2B5EF4-FFF2-40B4-BE49-F238E27FC236}">
                <a16:creationId xmlns:a16="http://schemas.microsoft.com/office/drawing/2014/main" id="{9AB5945C-B1C8-C978-FE6D-85307BC9056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2512" y="1205259"/>
            <a:ext cx="10086975" cy="5652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8114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458B6AE-F36D-8E98-8FD1-48ECFA98C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6648" y="260337"/>
            <a:ext cx="3981281" cy="780203"/>
          </a:xfrm>
        </p:spPr>
        <p:txBody>
          <a:bodyPr>
            <a:normAutofit/>
          </a:bodyPr>
          <a:lstStyle/>
          <a:p>
            <a:r>
              <a:rPr lang="en-US" dirty="0"/>
              <a:t>2025 work zone</a:t>
            </a:r>
          </a:p>
        </p:txBody>
      </p:sp>
      <p:pic>
        <p:nvPicPr>
          <p:cNvPr id="2050" name="Picture 2" descr="Map image shows 2025 work areas in orange colors with bubbles">
            <a:extLst>
              <a:ext uri="{FF2B5EF4-FFF2-40B4-BE49-F238E27FC236}">
                <a16:creationId xmlns:a16="http://schemas.microsoft.com/office/drawing/2014/main" id="{23722691-64B5-468A-D0BD-311B46F67E74}"/>
              </a:ext>
            </a:extLst>
          </p:cNvPr>
          <p:cNvPicPr>
            <a:picLocks noGrp="1" noChangeAspect="1" noChangeArrowheads="1"/>
          </p:cNvPicPr>
          <p:nvPr>
            <p:ph type="tbl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01" b="12650"/>
          <a:stretch/>
        </p:blipFill>
        <p:spPr bwMode="auto">
          <a:xfrm>
            <a:off x="293475" y="1497438"/>
            <a:ext cx="11433599" cy="5369181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1" name="Speech Bubble: Rectangle 10">
            <a:extLst>
              <a:ext uri="{FF2B5EF4-FFF2-40B4-BE49-F238E27FC236}">
                <a16:creationId xmlns:a16="http://schemas.microsoft.com/office/drawing/2014/main" id="{7E742BE0-74D0-B343-0A1A-4D2232767A82}"/>
              </a:ext>
            </a:extLst>
          </p:cNvPr>
          <p:cNvSpPr/>
          <p:nvPr/>
        </p:nvSpPr>
        <p:spPr>
          <a:xfrm>
            <a:off x="1169717" y="3107437"/>
            <a:ext cx="1534425" cy="694063"/>
          </a:xfrm>
          <a:prstGeom prst="wedgeRectCallout">
            <a:avLst>
              <a:gd name="adj1" fmla="val -11335"/>
              <a:gd name="adj2" fmla="val -183686"/>
            </a:avLst>
          </a:prstGeom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Complete first half of new four lane</a:t>
            </a:r>
          </a:p>
        </p:txBody>
      </p:sp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828B16E4-4D92-9932-1DB8-FE85DD89EB07}"/>
              </a:ext>
            </a:extLst>
          </p:cNvPr>
          <p:cNvSpPr/>
          <p:nvPr/>
        </p:nvSpPr>
        <p:spPr>
          <a:xfrm>
            <a:off x="1303660" y="645515"/>
            <a:ext cx="1617726" cy="1058443"/>
          </a:xfrm>
          <a:prstGeom prst="wedgeRectCallout">
            <a:avLst>
              <a:gd name="adj1" fmla="val 38047"/>
              <a:gd name="adj2" fmla="val 129765"/>
            </a:avLst>
          </a:prstGeom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Construct north</a:t>
            </a:r>
            <a:br>
              <a:rPr lang="en-US" sz="1400" dirty="0">
                <a:solidFill>
                  <a:schemeClr val="tx2"/>
                </a:solidFill>
              </a:rPr>
            </a:br>
            <a:r>
              <a:rPr lang="en-US" sz="1400" dirty="0">
                <a:solidFill>
                  <a:schemeClr val="tx2"/>
                </a:solidFill>
              </a:rPr>
              <a:t>CR 75 access and </a:t>
            </a:r>
            <a:br>
              <a:rPr lang="en-US" sz="1400" dirty="0">
                <a:solidFill>
                  <a:schemeClr val="tx2"/>
                </a:solidFill>
              </a:rPr>
            </a:br>
            <a:r>
              <a:rPr lang="en-US" sz="1400" dirty="0">
                <a:solidFill>
                  <a:schemeClr val="tx2"/>
                </a:solidFill>
              </a:rPr>
              <a:t>half of J-turn</a:t>
            </a:r>
          </a:p>
        </p:txBody>
      </p:sp>
      <p:sp>
        <p:nvSpPr>
          <p:cNvPr id="10" name="Speech Bubble: Rectangle 9">
            <a:extLst>
              <a:ext uri="{FF2B5EF4-FFF2-40B4-BE49-F238E27FC236}">
                <a16:creationId xmlns:a16="http://schemas.microsoft.com/office/drawing/2014/main" id="{5038482A-56A3-F44F-D8DC-24A81DDC9D9F}"/>
              </a:ext>
            </a:extLst>
          </p:cNvPr>
          <p:cNvSpPr/>
          <p:nvPr/>
        </p:nvSpPr>
        <p:spPr>
          <a:xfrm>
            <a:off x="3580383" y="2430278"/>
            <a:ext cx="1267440" cy="677159"/>
          </a:xfrm>
          <a:prstGeom prst="wedgeRectCallout">
            <a:avLst>
              <a:gd name="adj1" fmla="val 44698"/>
              <a:gd name="adj2" fmla="val 126617"/>
            </a:avLst>
          </a:prstGeom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Construct half of roundabout</a:t>
            </a:r>
          </a:p>
        </p:txBody>
      </p:sp>
      <p:sp>
        <p:nvSpPr>
          <p:cNvPr id="14" name="Speech Bubble: Rectangle 13">
            <a:extLst>
              <a:ext uri="{FF2B5EF4-FFF2-40B4-BE49-F238E27FC236}">
                <a16:creationId xmlns:a16="http://schemas.microsoft.com/office/drawing/2014/main" id="{1EC6E9BF-3E28-0994-0CB1-574BA7EB2D1F}"/>
              </a:ext>
            </a:extLst>
          </p:cNvPr>
          <p:cNvSpPr/>
          <p:nvPr/>
        </p:nvSpPr>
        <p:spPr>
          <a:xfrm>
            <a:off x="2704142" y="4487443"/>
            <a:ext cx="2272397" cy="900073"/>
          </a:xfrm>
          <a:prstGeom prst="wedgeRectCallout">
            <a:avLst>
              <a:gd name="adj1" fmla="val 74872"/>
              <a:gd name="adj2" fmla="val -84339"/>
            </a:avLst>
          </a:prstGeom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Replace poor soils between CR 92 and 9</a:t>
            </a:r>
            <a:r>
              <a:rPr lang="en-US" sz="1400" baseline="30000" dirty="0">
                <a:solidFill>
                  <a:schemeClr val="tx2"/>
                </a:solidFill>
              </a:rPr>
              <a:t>th</a:t>
            </a:r>
            <a:r>
              <a:rPr lang="en-US" sz="1400" dirty="0">
                <a:solidFill>
                  <a:schemeClr val="tx2"/>
                </a:solidFill>
              </a:rPr>
              <a:t> St. and</a:t>
            </a:r>
            <a:br>
              <a:rPr lang="en-US" sz="1400" dirty="0">
                <a:solidFill>
                  <a:schemeClr val="tx2"/>
                </a:solidFill>
              </a:rPr>
            </a:br>
            <a:r>
              <a:rPr lang="en-US" sz="1400" dirty="0">
                <a:solidFill>
                  <a:schemeClr val="tx2"/>
                </a:solidFill>
              </a:rPr>
              <a:t>install drainage pipes</a:t>
            </a:r>
          </a:p>
        </p:txBody>
      </p:sp>
      <p:sp>
        <p:nvSpPr>
          <p:cNvPr id="13" name="Speech Bubble: Rectangle 12">
            <a:extLst>
              <a:ext uri="{FF2B5EF4-FFF2-40B4-BE49-F238E27FC236}">
                <a16:creationId xmlns:a16="http://schemas.microsoft.com/office/drawing/2014/main" id="{64E957A9-45FE-0BC0-C365-CB944FB90A6C}"/>
              </a:ext>
            </a:extLst>
          </p:cNvPr>
          <p:cNvSpPr/>
          <p:nvPr/>
        </p:nvSpPr>
        <p:spPr>
          <a:xfrm>
            <a:off x="6075011" y="2294832"/>
            <a:ext cx="1401067" cy="812605"/>
          </a:xfrm>
          <a:prstGeom prst="wedgeRectCallout">
            <a:avLst>
              <a:gd name="adj1" fmla="val 35096"/>
              <a:gd name="adj2" fmla="val 207571"/>
            </a:avLst>
          </a:prstGeom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Complete north Hwy 71 work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7F51A4E-8EA8-F553-1C7B-7FCACB9FB8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8200" y="5886450"/>
            <a:ext cx="520752" cy="466312"/>
          </a:xfrm>
          <a:prstGeom prst="rect">
            <a:avLst/>
          </a:prstGeom>
          <a:solidFill>
            <a:srgbClr val="F4761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4">
            <a:extLst>
              <a:ext uri="{FF2B5EF4-FFF2-40B4-BE49-F238E27FC236}">
                <a16:creationId xmlns:a16="http://schemas.microsoft.com/office/drawing/2014/main" id="{1170D0E8-0E80-5CA5-A1EC-65485DE1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1456744" y="5733660"/>
            <a:ext cx="3372415" cy="780203"/>
          </a:xfrm>
          <a:prstGeom prst="rect">
            <a:avLst/>
          </a:prstGeom>
          <a:solidFill>
            <a:srgbClr val="E8E8E8"/>
          </a:solidFill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chemeClr val="tx1"/>
                </a:solidFill>
                <a:latin typeface="+mn-lt"/>
              </a:rPr>
              <a:t>2025 work</a:t>
            </a:r>
          </a:p>
        </p:txBody>
      </p:sp>
    </p:spTree>
    <p:extLst>
      <p:ext uri="{BB962C8B-B14F-4D97-AF65-F5344CB8AC3E}">
        <p14:creationId xmlns:p14="http://schemas.microsoft.com/office/powerpoint/2010/main" val="876795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F48C0CD8-1EEE-45C6-A8DF-E58ED6724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/>
          <a:p>
            <a:r>
              <a:rPr lang="en-US" dirty="0"/>
              <a:t>Hwy 10 detour in 2025—Wadena</a:t>
            </a:r>
          </a:p>
        </p:txBody>
      </p:sp>
      <p:pic>
        <p:nvPicPr>
          <p:cNvPr id="7" name="Content Placeholder 6" descr="Detour map image for Hwy 10 work in cyan blue color via CR 75, Hwy 29 and Hwy 71 in Wadena; temporary signal used at Hwy 29 and CR 75">
            <a:extLst>
              <a:ext uri="{FF2B5EF4-FFF2-40B4-BE49-F238E27FC236}">
                <a16:creationId xmlns:a16="http://schemas.microsoft.com/office/drawing/2014/main" id="{7BF113CD-A3D9-746B-8779-47C891CB7D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482" y="1335087"/>
            <a:ext cx="8761614" cy="5540845"/>
          </a:xfrm>
        </p:spPr>
      </p:pic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A713E4A1-DDE7-96EF-A286-2F6EBB2F93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48F63A3B-78C7-47BE-AE5E-E10140E04643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D89E15E-D5B0-514D-1ADE-164002AF5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 flipV="1">
            <a:off x="5913120" y="3831771"/>
            <a:ext cx="1410789" cy="696686"/>
          </a:xfrm>
          <a:prstGeom prst="line">
            <a:avLst/>
          </a:prstGeom>
          <a:ln w="762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" name="Speech Bubble: Rectangle with Corners Rounded 3" descr="Replace bad soils between fairgrounds and roundabout">
            <a:extLst>
              <a:ext uri="{FF2B5EF4-FFF2-40B4-BE49-F238E27FC236}">
                <a16:creationId xmlns:a16="http://schemas.microsoft.com/office/drawing/2014/main" id="{4A15F90C-ACA2-91FB-6D52-34C873FE3225}"/>
              </a:ext>
            </a:extLst>
          </p:cNvPr>
          <p:cNvSpPr/>
          <p:nvPr/>
        </p:nvSpPr>
        <p:spPr>
          <a:xfrm>
            <a:off x="4405777" y="4105509"/>
            <a:ext cx="1410788" cy="684206"/>
          </a:xfrm>
          <a:prstGeom prst="wedgeRoundRectCallout">
            <a:avLst>
              <a:gd name="adj1" fmla="val 151829"/>
              <a:gd name="adj2" fmla="val -1136"/>
              <a:gd name="adj3" fmla="val 16667"/>
            </a:avLst>
          </a:prstGeom>
          <a:solidFill>
            <a:schemeClr val="bg1"/>
          </a:solidFill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Replace bad soils fairgrounds to roundabout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74563BD-570E-A19F-F523-D4B31F652D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791200" y="3727268"/>
            <a:ext cx="200297" cy="200297"/>
          </a:xfrm>
          <a:prstGeom prst="ellipse">
            <a:avLst/>
          </a:prstGeom>
          <a:solidFill>
            <a:schemeClr val="bg1"/>
          </a:solidFill>
          <a:ln w="57150">
            <a:solidFill>
              <a:srgbClr val="F4761F"/>
            </a:solidFill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peech Bubble: Rectangle with Corners Rounded 5" descr="Roundabout">
            <a:extLst>
              <a:ext uri="{FF2B5EF4-FFF2-40B4-BE49-F238E27FC236}">
                <a16:creationId xmlns:a16="http://schemas.microsoft.com/office/drawing/2014/main" id="{A4A2ADD9-298B-E87D-9562-99FCFE116EE0}"/>
              </a:ext>
            </a:extLst>
          </p:cNvPr>
          <p:cNvSpPr/>
          <p:nvPr/>
        </p:nvSpPr>
        <p:spPr>
          <a:xfrm>
            <a:off x="3990809" y="3485314"/>
            <a:ext cx="1060924" cy="531223"/>
          </a:xfrm>
          <a:prstGeom prst="wedgeRoundRectCallout">
            <a:avLst>
              <a:gd name="adj1" fmla="val 119933"/>
              <a:gd name="adj2" fmla="val 17155"/>
              <a:gd name="adj3" fmla="val 16667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Roundabout</a:t>
            </a:r>
          </a:p>
        </p:txBody>
      </p:sp>
      <p:sp>
        <p:nvSpPr>
          <p:cNvPr id="2" name="Speech Bubble: Rectangle with Corners Rounded 1" descr="Full width of road to be reconstructed west of 9th St.">
            <a:extLst>
              <a:ext uri="{FF2B5EF4-FFF2-40B4-BE49-F238E27FC236}">
                <a16:creationId xmlns:a16="http://schemas.microsoft.com/office/drawing/2014/main" id="{08002925-27D3-970E-AEB4-550FE237BB2F}"/>
              </a:ext>
            </a:extLst>
          </p:cNvPr>
          <p:cNvSpPr/>
          <p:nvPr/>
        </p:nvSpPr>
        <p:spPr>
          <a:xfrm>
            <a:off x="6467633" y="1599361"/>
            <a:ext cx="1410789" cy="696686"/>
          </a:xfrm>
          <a:prstGeom prst="wedgeRoundRectCallout">
            <a:avLst>
              <a:gd name="adj1" fmla="val -44272"/>
              <a:gd name="adj2" fmla="val 309526"/>
              <a:gd name="adj3" fmla="val 16667"/>
            </a:avLst>
          </a:prstGeom>
          <a:solidFill>
            <a:schemeClr val="bg1"/>
          </a:solidFill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2"/>
                </a:solidFill>
              </a:rPr>
              <a:t>Full width of road</a:t>
            </a:r>
          </a:p>
          <a:p>
            <a:pPr algn="ctr"/>
            <a:r>
              <a:rPr lang="en-US" sz="1200" dirty="0">
                <a:solidFill>
                  <a:schemeClr val="tx2"/>
                </a:solidFill>
              </a:rPr>
              <a:t>west of 9th St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F275395-33F6-698B-2AA0-43BF589D6B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 flipV="1">
            <a:off x="6331130" y="4014651"/>
            <a:ext cx="365761" cy="200298"/>
          </a:xfrm>
          <a:prstGeom prst="line">
            <a:avLst/>
          </a:prstGeom>
          <a:ln w="38100" cap="flat" cmpd="sng" algn="ctr">
            <a:solidFill>
              <a:srgbClr val="FFFF00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8" name="TextBox 7" descr="Text box - Detour about eight weeks">
            <a:extLst>
              <a:ext uri="{FF2B5EF4-FFF2-40B4-BE49-F238E27FC236}">
                <a16:creationId xmlns:a16="http://schemas.microsoft.com/office/drawing/2014/main" id="{934199AA-76FD-DA96-8857-7EEF33A5AFBF}"/>
              </a:ext>
            </a:extLst>
          </p:cNvPr>
          <p:cNvSpPr txBox="1"/>
          <p:nvPr/>
        </p:nvSpPr>
        <p:spPr>
          <a:xfrm>
            <a:off x="1087020" y="3065243"/>
            <a:ext cx="1637130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Detour about eight weeks</a:t>
            </a:r>
          </a:p>
        </p:txBody>
      </p:sp>
    </p:spTree>
    <p:extLst>
      <p:ext uri="{BB962C8B-B14F-4D97-AF65-F5344CB8AC3E}">
        <p14:creationId xmlns:p14="http://schemas.microsoft.com/office/powerpoint/2010/main" val="2076722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F48C0CD8-1EEE-45C6-A8DF-E58ED6724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2400"/>
            <a:ext cx="10515600" cy="914400"/>
          </a:xfrm>
        </p:spPr>
        <p:txBody>
          <a:bodyPr>
            <a:normAutofit fontScale="90000"/>
          </a:bodyPr>
          <a:lstStyle/>
          <a:p>
            <a:r>
              <a:rPr lang="en-US" dirty="0"/>
              <a:t>CR 75 detour north of Hwy 10 in 2025—west of Wadena</a:t>
            </a:r>
          </a:p>
        </p:txBody>
      </p:sp>
      <p:pic>
        <p:nvPicPr>
          <p:cNvPr id="5" name="Content Placeholder 4" descr="Co. Rd. 75 detour map image from north of Hwy 10 in 2025 map via CR 76, CR 19 and Hwy 10. ">
            <a:extLst>
              <a:ext uri="{FF2B5EF4-FFF2-40B4-BE49-F238E27FC236}">
                <a16:creationId xmlns:a16="http://schemas.microsoft.com/office/drawing/2014/main" id="{B2329E85-CDC1-65DD-800F-B7034D90D06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5" r="25064" b="17191"/>
          <a:stretch/>
        </p:blipFill>
        <p:spPr>
          <a:xfrm>
            <a:off x="954815" y="1484791"/>
            <a:ext cx="5716555" cy="5220809"/>
          </a:xfr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EE16C2F-9BBF-882D-67E1-22B30C562E9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7510509" y="1894757"/>
            <a:ext cx="3843292" cy="4582339"/>
          </a:xfrm>
          <a:prstGeom prst="rect">
            <a:avLst/>
          </a:prstGeom>
          <a:solidFill>
            <a:schemeClr val="bg1"/>
          </a:solidFill>
        </p:spPr>
        <p:txBody>
          <a:bodyPr vert="horz" lIns="228600" tIns="548640" rIns="27432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b="1" dirty="0"/>
              <a:t>Work</a:t>
            </a:r>
            <a:endParaRPr lang="en-US" sz="2000" b="1" dirty="0"/>
          </a:p>
          <a:p>
            <a:r>
              <a:rPr lang="en-US" sz="2000" dirty="0">
                <a:solidFill>
                  <a:schemeClr val="tx2"/>
                </a:solidFill>
              </a:rPr>
              <a:t>Reconstruct CR 75 north 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access connection </a:t>
            </a:r>
          </a:p>
          <a:p>
            <a:pPr marL="0" indent="0">
              <a:buNone/>
            </a:pPr>
            <a:r>
              <a:rPr lang="en-US" sz="2400" b="1" dirty="0"/>
              <a:t>Detour</a:t>
            </a:r>
            <a:r>
              <a:rPr lang="en-US" sz="2000" b="1" dirty="0"/>
              <a:t> </a:t>
            </a:r>
            <a:r>
              <a:rPr lang="en-US" sz="2000" i="1" dirty="0"/>
              <a:t>(about three weeks)</a:t>
            </a:r>
          </a:p>
          <a:p>
            <a:r>
              <a:rPr lang="en-US" sz="2000" dirty="0">
                <a:solidFill>
                  <a:schemeClr val="tx2"/>
                </a:solidFill>
              </a:rPr>
              <a:t>Hwy 10, CR 19 Bluffton, CR 76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7B2C7D-9838-9510-85B0-49DA0B2122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952750" y="1771650"/>
            <a:ext cx="1085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CR 76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DB2600-EFD6-B701-7059-412AFD403D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 rot="16200000">
            <a:off x="857250" y="2701409"/>
            <a:ext cx="1085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CR 19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C8A20C-B43F-CDCE-ABC3-A6E75272C0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 rot="16200000">
            <a:off x="4812060" y="2499241"/>
            <a:ext cx="1085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CR 75</a:t>
            </a:r>
          </a:p>
        </p:txBody>
      </p:sp>
    </p:spTree>
    <p:extLst>
      <p:ext uri="{BB962C8B-B14F-4D97-AF65-F5344CB8AC3E}">
        <p14:creationId xmlns:p14="http://schemas.microsoft.com/office/powerpoint/2010/main" val="4124661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7A7F33A1-AA33-7840-9602-F5F5B9420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Pedestrian access </a:t>
            </a:r>
          </a:p>
        </p:txBody>
      </p:sp>
      <p:pic>
        <p:nvPicPr>
          <p:cNvPr id="15" name="Content Placeholder 14" descr="Pedestrian detour sign (decorative image)">
            <a:extLst>
              <a:ext uri="{FF2B5EF4-FFF2-40B4-BE49-F238E27FC236}">
                <a16:creationId xmlns:a16="http://schemas.microsoft.com/office/drawing/2014/main" id="{C16249BB-842F-9649-B0C9-7F16E34CE71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094" y="2196737"/>
            <a:ext cx="3484771" cy="2813952"/>
          </a:xfrm>
          <a:prstGeom prst="rect">
            <a:avLst/>
          </a:prstGeom>
        </p:spPr>
      </p:pic>
      <p:sp>
        <p:nvSpPr>
          <p:cNvPr id="18" name="Content Placeholder 2"/>
          <p:cNvSpPr>
            <a:spLocks noGrp="1"/>
          </p:cNvSpPr>
          <p:nvPr>
            <p:ph sz="half" idx="1"/>
          </p:nvPr>
        </p:nvSpPr>
        <p:spPr>
          <a:xfrm>
            <a:off x="5826266" y="2196737"/>
            <a:ext cx="5193668" cy="3297755"/>
          </a:xfrm>
        </p:spPr>
        <p:txBody>
          <a:bodyPr>
            <a:normAutofit/>
          </a:bodyPr>
          <a:lstStyle/>
          <a:p>
            <a:r>
              <a:rPr lang="en-US" dirty="0"/>
              <a:t>Pedestrian sidewalks will close during reconstruction, follow signs</a:t>
            </a:r>
          </a:p>
          <a:p>
            <a:r>
              <a:rPr lang="en-US" dirty="0"/>
              <a:t>For your safety, please stay out of closed areas</a:t>
            </a:r>
          </a:p>
          <a:p>
            <a:r>
              <a:rPr lang="en-US" dirty="0"/>
              <a:t>Crews will work on one side </a:t>
            </a:r>
            <a:br>
              <a:rPr lang="en-US" dirty="0"/>
            </a:br>
            <a:r>
              <a:rPr lang="en-US" dirty="0"/>
              <a:t>of road/sidewalk at a time</a:t>
            </a:r>
          </a:p>
        </p:txBody>
      </p:sp>
    </p:spTree>
    <p:extLst>
      <p:ext uri="{BB962C8B-B14F-4D97-AF65-F5344CB8AC3E}">
        <p14:creationId xmlns:p14="http://schemas.microsoft.com/office/powerpoint/2010/main" val="1360202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F48C0CD8-1EEE-45C6-A8DF-E58ED6724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2400"/>
            <a:ext cx="10515600" cy="914400"/>
          </a:xfrm>
        </p:spPr>
        <p:txBody>
          <a:bodyPr anchor="ctr">
            <a:normAutofit/>
          </a:bodyPr>
          <a:lstStyle/>
          <a:p>
            <a:r>
              <a:rPr lang="en-US" dirty="0"/>
              <a:t>Hwy 71 detour in 2025—Wadena </a:t>
            </a:r>
          </a:p>
        </p:txBody>
      </p:sp>
      <p:pic>
        <p:nvPicPr>
          <p:cNvPr id="8" name="Content Placeholder 7" descr="Hwy 71 detour map image via CR 20 and Juniper Ave in Wadena">
            <a:extLst>
              <a:ext uri="{FF2B5EF4-FFF2-40B4-BE49-F238E27FC236}">
                <a16:creationId xmlns:a16="http://schemas.microsoft.com/office/drawing/2014/main" id="{C483ABDA-1032-4A24-03A1-D814C37C5FE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47970"/>
            <a:ext cx="5634948" cy="4582339"/>
          </a:xfrm>
        </p:spPr>
      </p:pic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F04C94FD-F4E7-0DAA-50D4-69943DDBEE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83017" y="1584380"/>
            <a:ext cx="4061059" cy="51212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latin typeface="+mj-lt"/>
              </a:rPr>
              <a:t>Work</a:t>
            </a:r>
          </a:p>
          <a:p>
            <a:pPr algn="l" latinLnBrk="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</a:rPr>
              <a:t>Underground utilities</a:t>
            </a:r>
          </a:p>
          <a:p>
            <a:pPr algn="l" latinLnBrk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Remove old hospital pedestrian tunnel</a:t>
            </a:r>
          </a:p>
          <a:p>
            <a:pPr marL="0" indent="0" algn="l" latinLnBrk="0">
              <a:buNone/>
            </a:pPr>
            <a:r>
              <a:rPr lang="en-US" b="1" dirty="0">
                <a:latin typeface="+mj-lt"/>
              </a:rPr>
              <a:t>Detour (about seven weeks) 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</a:rPr>
              <a:t>Hwy 10, CR 20 and </a:t>
            </a:r>
            <a:br>
              <a:rPr lang="en-US" b="0" i="0" dirty="0">
                <a:solidFill>
                  <a:srgbClr val="000000"/>
                </a:solidFill>
                <a:effectLst/>
              </a:rPr>
            </a:br>
            <a:r>
              <a:rPr lang="en-US" b="0" i="0" dirty="0">
                <a:solidFill>
                  <a:srgbClr val="000000"/>
                </a:solidFill>
                <a:effectLst/>
              </a:rPr>
              <a:t>Juniper Ave.</a:t>
            </a:r>
          </a:p>
          <a:p>
            <a:pPr marL="285750" indent="-285750"/>
            <a:r>
              <a:rPr lang="en-US" dirty="0">
                <a:solidFill>
                  <a:srgbClr val="000000"/>
                </a:solidFill>
              </a:rPr>
              <a:t>Temp all-way stop at CR 20 and Juniper Ave.</a:t>
            </a:r>
          </a:p>
          <a:p>
            <a:pPr marL="285750" indent="-28575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815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92DA3A4-8A6F-7C28-81C3-44FF1AFA0FE8}"/>
              </a:ext>
            </a:extLst>
          </p:cNvPr>
          <p:cNvSpPr/>
          <p:nvPr/>
        </p:nvSpPr>
        <p:spPr>
          <a:xfrm>
            <a:off x="6262839" y="-1"/>
            <a:ext cx="5929161" cy="211804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48C0CD8-1EEE-45C6-A8DF-E58ED6724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620" y="768220"/>
            <a:ext cx="5097380" cy="914400"/>
          </a:xfrm>
        </p:spPr>
        <p:txBody>
          <a:bodyPr anchor="ctr">
            <a:normAutofit fontScale="90000"/>
          </a:bodyPr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Hwy 71 detour extends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north of Wadena—2025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F04C94FD-F4E7-0DAA-50D4-69943DDBEEF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629400" y="2638665"/>
            <a:ext cx="4991100" cy="3001377"/>
          </a:xfrm>
        </p:spPr>
        <p:txBody>
          <a:bodyPr>
            <a:normAutofit/>
          </a:bodyPr>
          <a:lstStyle/>
          <a:p>
            <a:pPr marL="0" indent="0" algn="l" latinLnBrk="0">
              <a:buNone/>
            </a:pPr>
            <a:r>
              <a:rPr lang="en-US" sz="2400" b="1" dirty="0">
                <a:solidFill>
                  <a:schemeClr val="tx1"/>
                </a:solidFill>
                <a:latin typeface="+mj-lt"/>
              </a:rPr>
              <a:t>Work</a:t>
            </a:r>
          </a:p>
          <a:p>
            <a:pPr algn="l" latinLnBrk="0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000000"/>
                </a:solidFill>
                <a:effectLst/>
              </a:rPr>
              <a:t>Underground storm pipes and shoulder reconstruction. </a:t>
            </a:r>
          </a:p>
          <a:p>
            <a:pPr marL="0" indent="0" algn="l" latinLnBrk="0">
              <a:buNone/>
            </a:pPr>
            <a:r>
              <a:rPr lang="en-US" sz="2400" b="1" i="0" dirty="0">
                <a:solidFill>
                  <a:schemeClr val="tx1"/>
                </a:solidFill>
                <a:effectLst/>
                <a:latin typeface="+mj-lt"/>
              </a:rPr>
              <a:t>Detour </a:t>
            </a:r>
            <a:r>
              <a:rPr lang="en-US" sz="2400" i="1" dirty="0">
                <a:solidFill>
                  <a:schemeClr val="tx1"/>
                </a:solidFill>
                <a:effectLst/>
                <a:latin typeface="+mj-lt"/>
              </a:rPr>
              <a:t>(about 6-7 weeks)</a:t>
            </a:r>
          </a:p>
          <a:p>
            <a:pPr marL="285750" indent="-285750"/>
            <a:r>
              <a:rPr lang="en-US" sz="2400" b="0" i="0" dirty="0">
                <a:solidFill>
                  <a:srgbClr val="000000"/>
                </a:solidFill>
                <a:effectLst/>
              </a:rPr>
              <a:t>Hwy 10, CR 20 and Leaf River Rd.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B1D7480-081F-E74A-DE5E-1C5489E4DF54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78" b="11733"/>
          <a:stretch/>
        </p:blipFill>
        <p:spPr>
          <a:xfrm>
            <a:off x="146749" y="221053"/>
            <a:ext cx="5865831" cy="6415893"/>
          </a:xfr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60F6616-E600-B899-6E30-881E59204558}"/>
              </a:ext>
            </a:extLst>
          </p:cNvPr>
          <p:cNvSpPr/>
          <p:nvPr/>
        </p:nvSpPr>
        <p:spPr>
          <a:xfrm>
            <a:off x="6262839" y="2021305"/>
            <a:ext cx="6096000" cy="1063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828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CA6C6-EA27-1899-7414-2B37524EC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b="1" dirty="0"/>
              <a:t>2026 work zone</a:t>
            </a:r>
          </a:p>
        </p:txBody>
      </p:sp>
      <p:pic>
        <p:nvPicPr>
          <p:cNvPr id="3074" name="Picture 2" descr="Map image - 2026 work zone with cyan colored lines showing work areas.">
            <a:extLst>
              <a:ext uri="{FF2B5EF4-FFF2-40B4-BE49-F238E27FC236}">
                <a16:creationId xmlns:a16="http://schemas.microsoft.com/office/drawing/2014/main" id="{C247C891-41FD-ACD5-D199-842B00FE18B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51398" y="1327164"/>
            <a:ext cx="9399488" cy="5530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peech Bubble: Rectangle 7" descr="Complete four lane west to CR 20 in Wadena">
            <a:extLst>
              <a:ext uri="{FF2B5EF4-FFF2-40B4-BE49-F238E27FC236}">
                <a16:creationId xmlns:a16="http://schemas.microsoft.com/office/drawing/2014/main" id="{D17782DF-0E50-E11A-75D4-D55B599F307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2295624" y="1251574"/>
            <a:ext cx="1005841" cy="866535"/>
          </a:xfrm>
          <a:prstGeom prst="wedgeRectCallout">
            <a:avLst>
              <a:gd name="adj1" fmla="val -12957"/>
              <a:gd name="adj2" fmla="val 95377"/>
            </a:avLst>
          </a:prstGeom>
          <a:solidFill>
            <a:schemeClr val="bg1"/>
          </a:solidFill>
          <a:ln w="19050"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Complete four lane to CR 20</a:t>
            </a:r>
          </a:p>
        </p:txBody>
      </p:sp>
      <p:sp>
        <p:nvSpPr>
          <p:cNvPr id="6" name="Speech Bubble: Rectangle 5" descr="Construct south CR 75 access and &#10;complete J-turn">
            <a:extLst>
              <a:ext uri="{FF2B5EF4-FFF2-40B4-BE49-F238E27FC236}">
                <a16:creationId xmlns:a16="http://schemas.microsoft.com/office/drawing/2014/main" id="{F1461E68-879C-BBA6-25E6-3459986BFF8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767040" y="3429000"/>
            <a:ext cx="1534425" cy="1058443"/>
          </a:xfrm>
          <a:prstGeom prst="wedgeRectCallout">
            <a:avLst>
              <a:gd name="adj1" fmla="val 58887"/>
              <a:gd name="adj2" fmla="val -92236"/>
            </a:avLst>
          </a:prstGeom>
          <a:solidFill>
            <a:schemeClr val="bg1"/>
          </a:solidFill>
          <a:ln w="19050"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Construct south CR 75 access and </a:t>
            </a:r>
            <a:br>
              <a:rPr lang="en-US" sz="1400" dirty="0">
                <a:solidFill>
                  <a:schemeClr val="tx2"/>
                </a:solidFill>
              </a:rPr>
            </a:br>
            <a:r>
              <a:rPr lang="en-US" sz="1400" dirty="0">
                <a:solidFill>
                  <a:schemeClr val="tx2"/>
                </a:solidFill>
              </a:rPr>
              <a:t>complete J-turn</a:t>
            </a:r>
          </a:p>
        </p:txBody>
      </p:sp>
      <p:sp>
        <p:nvSpPr>
          <p:cNvPr id="12" name="Speech Bubble: Rectangle 11" descr="Replace poor soils, install both creek pipes and construct half of roundabout">
            <a:extLst>
              <a:ext uri="{FF2B5EF4-FFF2-40B4-BE49-F238E27FC236}">
                <a16:creationId xmlns:a16="http://schemas.microsoft.com/office/drawing/2014/main" id="{CCEA7FA2-D5F2-FC98-0663-427F7B95AE3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6598120" y="5515022"/>
            <a:ext cx="1705276" cy="1190578"/>
          </a:xfrm>
          <a:prstGeom prst="wedgeRectCallout">
            <a:avLst>
              <a:gd name="adj1" fmla="val -26538"/>
              <a:gd name="adj2" fmla="val -109779"/>
            </a:avLst>
          </a:prstGeom>
          <a:solidFill>
            <a:schemeClr val="bg1"/>
          </a:solidFill>
          <a:ln w="19050"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Replace poor soils, install both creek pipes and construct half of roundabout</a:t>
            </a:r>
          </a:p>
        </p:txBody>
      </p:sp>
      <p:sp>
        <p:nvSpPr>
          <p:cNvPr id="5" name="Speech Bubble: Rectangle 4" descr="Complete roundabout by hospital&#10;">
            <a:extLst>
              <a:ext uri="{FF2B5EF4-FFF2-40B4-BE49-F238E27FC236}">
                <a16:creationId xmlns:a16="http://schemas.microsoft.com/office/drawing/2014/main" id="{6F7CF623-636D-65BA-CAB2-6749D0D41D5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5143099" y="2487419"/>
            <a:ext cx="1049153" cy="694063"/>
          </a:xfrm>
          <a:prstGeom prst="wedgeRectCallout">
            <a:avLst>
              <a:gd name="adj1" fmla="val -67943"/>
              <a:gd name="adj2" fmla="val 100936"/>
            </a:avLst>
          </a:prstGeom>
          <a:solidFill>
            <a:schemeClr val="bg1"/>
          </a:solidFill>
          <a:ln w="19050"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Complete roundabout</a:t>
            </a:r>
          </a:p>
        </p:txBody>
      </p:sp>
      <p:sp>
        <p:nvSpPr>
          <p:cNvPr id="9" name="Speech Bubble: Rectangle 8" descr="Complete first half of four lane from CR 4 to east of Oink Joint Rd.">
            <a:extLst>
              <a:ext uri="{FF2B5EF4-FFF2-40B4-BE49-F238E27FC236}">
                <a16:creationId xmlns:a16="http://schemas.microsoft.com/office/drawing/2014/main" id="{2E12A0F1-5625-5F7E-554D-E917F8E63D9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8303396" y="4563567"/>
            <a:ext cx="1174282" cy="694063"/>
          </a:xfrm>
          <a:prstGeom prst="wedgeRectCallout">
            <a:avLst>
              <a:gd name="adj1" fmla="val -11863"/>
              <a:gd name="adj2" fmla="val 110120"/>
            </a:avLst>
          </a:prstGeom>
          <a:solidFill>
            <a:schemeClr val="bg1"/>
          </a:solidFill>
          <a:ln w="19050"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Complete first half of four lane</a:t>
            </a:r>
          </a:p>
        </p:txBody>
      </p:sp>
      <p:sp>
        <p:nvSpPr>
          <p:cNvPr id="10" name="Speech Bubble: Rectangle 9" descr="Complete all Hwy 29 work&#10;">
            <a:extLst>
              <a:ext uri="{FF2B5EF4-FFF2-40B4-BE49-F238E27FC236}">
                <a16:creationId xmlns:a16="http://schemas.microsoft.com/office/drawing/2014/main" id="{E6941C9B-B2D3-2A86-1C70-7D312CB052F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4140124" y="4672463"/>
            <a:ext cx="1049152" cy="694063"/>
          </a:xfrm>
          <a:prstGeom prst="wedgeRectCallout">
            <a:avLst>
              <a:gd name="adj1" fmla="val 58887"/>
              <a:gd name="adj2" fmla="val -92236"/>
            </a:avLst>
          </a:prstGeom>
          <a:solidFill>
            <a:schemeClr val="bg1"/>
          </a:solidFill>
          <a:ln w="19050"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Complete all Hwy 29 work</a:t>
            </a:r>
          </a:p>
        </p:txBody>
      </p:sp>
      <p:sp>
        <p:nvSpPr>
          <p:cNvPr id="11" name="Speech Bubble: Rectangle 10" descr="Completeall south Hwy 71 work&#10;">
            <a:extLst>
              <a:ext uri="{FF2B5EF4-FFF2-40B4-BE49-F238E27FC236}">
                <a16:creationId xmlns:a16="http://schemas.microsoft.com/office/drawing/2014/main" id="{5BC610FE-9951-AF92-00D1-FF12A840354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5457525" y="5366526"/>
            <a:ext cx="924225" cy="834249"/>
          </a:xfrm>
          <a:prstGeom prst="wedgeRectCallout">
            <a:avLst>
              <a:gd name="adj1" fmla="val 17086"/>
              <a:gd name="adj2" fmla="val -156406"/>
            </a:avLst>
          </a:prstGeom>
          <a:solidFill>
            <a:schemeClr val="bg1"/>
          </a:solidFill>
          <a:ln w="19050"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Complete all south Hwy 71 work</a:t>
            </a:r>
          </a:p>
        </p:txBody>
      </p:sp>
    </p:spTree>
    <p:extLst>
      <p:ext uri="{BB962C8B-B14F-4D97-AF65-F5344CB8AC3E}">
        <p14:creationId xmlns:p14="http://schemas.microsoft.com/office/powerpoint/2010/main" val="2258263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F48C0CD8-1EEE-45C6-A8DF-E58ED6724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2400"/>
            <a:ext cx="10515600" cy="914400"/>
          </a:xfrm>
        </p:spPr>
        <p:txBody>
          <a:bodyPr anchor="ctr">
            <a:normAutofit/>
          </a:bodyPr>
          <a:lstStyle/>
          <a:p>
            <a:r>
              <a:rPr lang="en-US" dirty="0"/>
              <a:t>Hwy 10 detour in 2026—Wadena </a:t>
            </a:r>
          </a:p>
        </p:txBody>
      </p:sp>
      <p:pic>
        <p:nvPicPr>
          <p:cNvPr id="5" name="Content Placeholder 4" descr="Map shows Hwy 10 closed and detoured to construct Union Creek bridge and excavate bad soils between CR 4 and Harry Rich Dr.">
            <a:extLst>
              <a:ext uri="{FF2B5EF4-FFF2-40B4-BE49-F238E27FC236}">
                <a16:creationId xmlns:a16="http://schemas.microsoft.com/office/drawing/2014/main" id="{5A699BD7-F656-9010-05F4-C7D4FC8749E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3189" y="2137002"/>
            <a:ext cx="5980611" cy="4036913"/>
          </a:xfrm>
          <a:noFill/>
        </p:spPr>
      </p:pic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F04C94FD-F4E7-0DAA-50D4-69943DDBEE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37002"/>
            <a:ext cx="4061059" cy="4039961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/>
              <a:t>Work</a:t>
            </a:r>
          </a:p>
          <a:p>
            <a:r>
              <a:rPr lang="en-US" sz="2000" dirty="0">
                <a:solidFill>
                  <a:schemeClr val="tx2"/>
                </a:solidFill>
              </a:rPr>
              <a:t>Excavate and replace bad soils</a:t>
            </a:r>
          </a:p>
          <a:p>
            <a:r>
              <a:rPr lang="en-US" sz="2000" dirty="0">
                <a:solidFill>
                  <a:schemeClr val="tx2"/>
                </a:solidFill>
              </a:rPr>
              <a:t>Replace Union Creek pipe</a:t>
            </a:r>
          </a:p>
          <a:p>
            <a:pPr marL="0" indent="0">
              <a:buNone/>
            </a:pPr>
            <a:r>
              <a:rPr lang="en-US" sz="2000" b="1" dirty="0"/>
              <a:t>Detour </a:t>
            </a:r>
            <a:r>
              <a:rPr lang="en-US" sz="2000" i="1" dirty="0"/>
              <a:t>(about five weeks)</a:t>
            </a:r>
          </a:p>
          <a:p>
            <a:r>
              <a:rPr lang="en-US" sz="2000" dirty="0">
                <a:solidFill>
                  <a:schemeClr val="tx2"/>
                </a:solidFill>
              </a:rPr>
              <a:t>Wadena CR 4 and Harry Rich Dr.</a:t>
            </a:r>
          </a:p>
        </p:txBody>
      </p:sp>
      <p:sp>
        <p:nvSpPr>
          <p:cNvPr id="4" name="Speech Bubble: Rectangle with Corners Rounded 3" descr="Excavate/replace bad soils">
            <a:extLst>
              <a:ext uri="{FF2B5EF4-FFF2-40B4-BE49-F238E27FC236}">
                <a16:creationId xmlns:a16="http://schemas.microsoft.com/office/drawing/2014/main" id="{4137106B-45A9-675D-E0F1-7CE6CEA372DB}"/>
              </a:ext>
            </a:extLst>
          </p:cNvPr>
          <p:cNvSpPr/>
          <p:nvPr/>
        </p:nvSpPr>
        <p:spPr>
          <a:xfrm>
            <a:off x="8516984" y="4886725"/>
            <a:ext cx="1374148" cy="668391"/>
          </a:xfrm>
          <a:prstGeom prst="wedgeRoundRectCallout">
            <a:avLst>
              <a:gd name="adj1" fmla="val 47621"/>
              <a:gd name="adj2" fmla="val -118094"/>
              <a:gd name="adj3" fmla="val 16667"/>
            </a:avLst>
          </a:prstGeom>
          <a:solidFill>
            <a:schemeClr val="bg1"/>
          </a:solidFill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2"/>
                </a:solidFill>
              </a:rPr>
              <a:t>Excavate/replace bad soils</a:t>
            </a:r>
          </a:p>
        </p:txBody>
      </p:sp>
      <p:sp>
        <p:nvSpPr>
          <p:cNvPr id="19" name="Speech Bubble: Rectangle with Corners Rounded 18" descr="Union Creek box bridge">
            <a:extLst>
              <a:ext uri="{FF2B5EF4-FFF2-40B4-BE49-F238E27FC236}">
                <a16:creationId xmlns:a16="http://schemas.microsoft.com/office/drawing/2014/main" id="{DFA9B044-5280-A226-86DF-34933B5F4F4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965966" y="4364303"/>
            <a:ext cx="1001308" cy="425412"/>
          </a:xfrm>
          <a:prstGeom prst="wedgeRoundRectCallout">
            <a:avLst>
              <a:gd name="adj1" fmla="val 91590"/>
              <a:gd name="adj2" fmla="val -118094"/>
              <a:gd name="adj3" fmla="val 16667"/>
            </a:avLst>
          </a:prstGeom>
          <a:solidFill>
            <a:schemeClr val="bg1"/>
          </a:solidFill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2"/>
                </a:solidFill>
              </a:rPr>
              <a:t>Union Creek box bridge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47F58ACA-EE31-876A-3070-477DE2536D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35859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9A198C9B-0587-4A1E-9E03-E4C9FE222F08}" type="datetime1">
              <a:rPr lang="en-US" smtClean="0"/>
              <a:pPr>
                <a:spcAft>
                  <a:spcPts val="600"/>
                </a:spcAft>
              </a:pPr>
              <a:t>2/25/2025</a:t>
            </a:fld>
            <a:endParaRPr lang="en-US"/>
          </a:p>
        </p:txBody>
      </p:sp>
      <p:sp>
        <p:nvSpPr>
          <p:cNvPr id="23" name="Footer Placeholder 5">
            <a:extLst>
              <a:ext uri="{FF2B5EF4-FFF2-40B4-BE49-F238E27FC236}">
                <a16:creationId xmlns:a16="http://schemas.microsoft.com/office/drawing/2014/main" id="{2E24618B-6924-257E-A5FB-6D3CBBCB5E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mndot.gov/d3/projects/wadena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A713E4A1-DDE7-96EF-A286-2F6EBB2F93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8F63A3B-78C7-47BE-AE5E-E10140E04643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71D6CEE-B836-098A-81EA-9606198D30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20" idx="3"/>
          </p:cNvCxnSpPr>
          <p:nvPr/>
        </p:nvCxnSpPr>
        <p:spPr>
          <a:xfrm>
            <a:off x="9373644" y="4171188"/>
            <a:ext cx="628312" cy="331144"/>
          </a:xfrm>
          <a:prstGeom prst="line">
            <a:avLst/>
          </a:prstGeom>
          <a:ln w="889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1DCA58B9-4DD2-C251-64DE-FCFC764F5F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841888">
            <a:off x="9234311" y="3997960"/>
            <a:ext cx="149831" cy="26996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510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9D5E9-3D2D-A383-A7AA-6AE345D73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Hwy 10 detour in 2026—east Wadena to Verndale</a:t>
            </a:r>
          </a:p>
        </p:txBody>
      </p:sp>
      <p:pic>
        <p:nvPicPr>
          <p:cNvPr id="9" name="Content Placeholder 8" descr="Hwy 10 detour map image green line shows route CR 4 Wadena eastward to CR 23 to Verndale; shows temporary all-way stop at CR 4/CR 23">
            <a:extLst>
              <a:ext uri="{FF2B5EF4-FFF2-40B4-BE49-F238E27FC236}">
                <a16:creationId xmlns:a16="http://schemas.microsoft.com/office/drawing/2014/main" id="{0F173B0A-E42F-A661-BFC2-C7DB1D5C58E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3997" y="1383529"/>
            <a:ext cx="9540396" cy="5212872"/>
          </a:xfr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C6919AE-B84D-5F72-089B-45C59D0D9D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543800" y="2223929"/>
            <a:ext cx="2425226" cy="18043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Detour</a:t>
            </a:r>
            <a:r>
              <a:rPr lang="en-US" i="1" dirty="0"/>
              <a:t> </a:t>
            </a:r>
            <a:br>
              <a:rPr lang="en-US" i="1" dirty="0"/>
            </a:br>
            <a:r>
              <a:rPr lang="en-US" i="1" dirty="0"/>
              <a:t>(about six weeks)</a:t>
            </a:r>
          </a:p>
          <a:p>
            <a:r>
              <a:rPr lang="en-US" dirty="0"/>
              <a:t>CR 4, CR 23</a:t>
            </a:r>
          </a:p>
        </p:txBody>
      </p:sp>
      <p:grpSp>
        <p:nvGrpSpPr>
          <p:cNvPr id="29" name="Group 28" descr="Close-up Hwy 10 map image of work at Harry Rich/Shady Ln area - bubbles describe work - half of roundabout at Harry Rich Dr, Replace Whiskey creek bridge and close to excavate deep to replace soils and locals to use side streets east/west of Hwy 10 closure">
            <a:extLst>
              <a:ext uri="{FF2B5EF4-FFF2-40B4-BE49-F238E27FC236}">
                <a16:creationId xmlns:a16="http://schemas.microsoft.com/office/drawing/2014/main" id="{6AC79CE8-5C77-E8E0-C008-76BB4A4E3489}"/>
              </a:ext>
            </a:extLst>
          </p:cNvPr>
          <p:cNvGrpSpPr/>
          <p:nvPr/>
        </p:nvGrpSpPr>
        <p:grpSpPr>
          <a:xfrm>
            <a:off x="597375" y="2408424"/>
            <a:ext cx="6259535" cy="4297176"/>
            <a:chOff x="215534" y="2244811"/>
            <a:chExt cx="6259535" cy="4297176"/>
          </a:xfrm>
        </p:grpSpPr>
        <p:pic>
          <p:nvPicPr>
            <p:cNvPr id="11" name="Content Placeholder 8" descr="Diagram&#10;&#10;Description automatically generated">
              <a:extLst>
                <a:ext uri="{FF2B5EF4-FFF2-40B4-BE49-F238E27FC236}">
                  <a16:creationId xmlns:a16="http://schemas.microsoft.com/office/drawing/2014/main" id="{A01A3708-A6EC-9553-27BD-CF89F7A63C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67" t="10725" r="68136" b="63783"/>
            <a:stretch/>
          </p:blipFill>
          <p:spPr>
            <a:xfrm>
              <a:off x="215534" y="3520768"/>
              <a:ext cx="4987913" cy="3021219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</p:pic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D5DF93C4-ECD4-4AB5-431C-21BBF52C9B6D}"/>
                </a:ext>
              </a:extLst>
            </p:cNvPr>
            <p:cNvSpPr/>
            <p:nvPr/>
          </p:nvSpPr>
          <p:spPr>
            <a:xfrm rot="1841888">
              <a:off x="2552065" y="5112095"/>
              <a:ext cx="149831" cy="269965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548215AF-B319-ADBE-74DF-F70ABDD61CF3}"/>
                </a:ext>
              </a:extLst>
            </p:cNvPr>
            <p:cNvCxnSpPr>
              <a:cxnSpLocks/>
            </p:cNvCxnSpPr>
            <p:nvPr/>
          </p:nvCxnSpPr>
          <p:spPr>
            <a:xfrm>
              <a:off x="2672798" y="5329588"/>
              <a:ext cx="628312" cy="331144"/>
            </a:xfrm>
            <a:prstGeom prst="line">
              <a:avLst/>
            </a:prstGeom>
            <a:ln w="88900">
              <a:solidFill>
                <a:srgbClr val="C00000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7" name="Speech Bubble: Rectangle with Corners Rounded 6">
              <a:extLst>
                <a:ext uri="{FF2B5EF4-FFF2-40B4-BE49-F238E27FC236}">
                  <a16:creationId xmlns:a16="http://schemas.microsoft.com/office/drawing/2014/main" id="{C7FD32D5-9959-CF50-142A-A2EE3B429414}"/>
                </a:ext>
              </a:extLst>
            </p:cNvPr>
            <p:cNvSpPr/>
            <p:nvPr/>
          </p:nvSpPr>
          <p:spPr>
            <a:xfrm>
              <a:off x="1791421" y="5638215"/>
              <a:ext cx="1227163" cy="794573"/>
            </a:xfrm>
            <a:prstGeom prst="wedgeRoundRectCallout">
              <a:avLst>
                <a:gd name="adj1" fmla="val 12895"/>
                <a:gd name="adj2" fmla="val -82308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2"/>
                  </a:solidFill>
                </a:rPr>
                <a:t>Replace Whiskey Creek bridge</a:t>
              </a:r>
            </a:p>
          </p:txBody>
        </p:sp>
        <p:sp>
          <p:nvSpPr>
            <p:cNvPr id="4" name="Speech Bubble: Rectangle with Corners Rounded 3">
              <a:extLst>
                <a:ext uri="{FF2B5EF4-FFF2-40B4-BE49-F238E27FC236}">
                  <a16:creationId xmlns:a16="http://schemas.microsoft.com/office/drawing/2014/main" id="{1A47717E-2B57-87DD-9708-6FF56F86155C}"/>
                </a:ext>
              </a:extLst>
            </p:cNvPr>
            <p:cNvSpPr/>
            <p:nvPr/>
          </p:nvSpPr>
          <p:spPr>
            <a:xfrm>
              <a:off x="3297721" y="4619088"/>
              <a:ext cx="1237318" cy="668391"/>
            </a:xfrm>
            <a:prstGeom prst="wedgeRoundRectCallout">
              <a:avLst>
                <a:gd name="adj1" fmla="val -64742"/>
                <a:gd name="adj2" fmla="val 77826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2"/>
                  </a:solidFill>
                </a:rPr>
                <a:t>Close to excavate deep to replace soils</a:t>
              </a:r>
            </a:p>
          </p:txBody>
        </p:sp>
        <p:sp>
          <p:nvSpPr>
            <p:cNvPr id="24" name="Speech Bubble: Rectangle with Corners Rounded 23">
              <a:extLst>
                <a:ext uri="{FF2B5EF4-FFF2-40B4-BE49-F238E27FC236}">
                  <a16:creationId xmlns:a16="http://schemas.microsoft.com/office/drawing/2014/main" id="{72583676-32D8-98EF-597E-43E413651641}"/>
                </a:ext>
              </a:extLst>
            </p:cNvPr>
            <p:cNvSpPr/>
            <p:nvPr/>
          </p:nvSpPr>
          <p:spPr>
            <a:xfrm>
              <a:off x="5158039" y="5321326"/>
              <a:ext cx="1221909" cy="850174"/>
            </a:xfrm>
            <a:prstGeom prst="wedgeRoundRectCallout">
              <a:avLst>
                <a:gd name="adj1" fmla="val -63059"/>
                <a:gd name="adj2" fmla="val -51451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2"/>
                  </a:solidFill>
                </a:rPr>
                <a:t>Locals to use side streets east/west of closure</a:t>
              </a:r>
            </a:p>
          </p:txBody>
        </p:sp>
        <p:sp>
          <p:nvSpPr>
            <p:cNvPr id="31" name="Speech Bubble: Rectangle with Corners Rounded 30">
              <a:extLst>
                <a:ext uri="{FF2B5EF4-FFF2-40B4-BE49-F238E27FC236}">
                  <a16:creationId xmlns:a16="http://schemas.microsoft.com/office/drawing/2014/main" id="{304191EC-9B30-CCFA-65E2-F08804531EF5}"/>
                </a:ext>
              </a:extLst>
            </p:cNvPr>
            <p:cNvSpPr/>
            <p:nvPr/>
          </p:nvSpPr>
          <p:spPr>
            <a:xfrm>
              <a:off x="781081" y="4851412"/>
              <a:ext cx="1092211" cy="668391"/>
            </a:xfrm>
            <a:prstGeom prst="wedgeRoundRectCallout">
              <a:avLst>
                <a:gd name="adj1" fmla="val 72113"/>
                <a:gd name="adj2" fmla="val 1823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2"/>
                  </a:solidFill>
                </a:rPr>
                <a:t>Half of roundabout</a:t>
              </a:r>
            </a:p>
          </p:txBody>
        </p:sp>
        <p:sp>
          <p:nvSpPr>
            <p:cNvPr id="3" name="Speech Bubble: Rectangle with Corners Rounded 2">
              <a:extLst>
                <a:ext uri="{FF2B5EF4-FFF2-40B4-BE49-F238E27FC236}">
                  <a16:creationId xmlns:a16="http://schemas.microsoft.com/office/drawing/2014/main" id="{1565D6FA-9304-E122-2857-2481F108231D}"/>
                </a:ext>
              </a:extLst>
            </p:cNvPr>
            <p:cNvSpPr/>
            <p:nvPr/>
          </p:nvSpPr>
          <p:spPr>
            <a:xfrm>
              <a:off x="5253160" y="2244811"/>
              <a:ext cx="1221909" cy="850174"/>
            </a:xfrm>
            <a:prstGeom prst="wedgeRoundRectCallout">
              <a:avLst>
                <a:gd name="adj1" fmla="val 77999"/>
                <a:gd name="adj2" fmla="val 78947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2"/>
                  </a:solidFill>
                </a:rPr>
                <a:t>Locals to use side streets east/west of closure</a:t>
              </a:r>
            </a:p>
          </p:txBody>
        </p:sp>
      </p:grp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95B7634-4159-5CB2-C2C5-329238838C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859634" y="2596444"/>
            <a:ext cx="485422" cy="237067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l 29">
            <a:extLst>
              <a:ext uri="{FF2B5EF4-FFF2-40B4-BE49-F238E27FC236}">
                <a16:creationId xmlns:a16="http://schemas.microsoft.com/office/drawing/2014/main" id="{E30D6486-EE2F-6D81-4BA5-7986DF2B2F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493031" y="5256377"/>
            <a:ext cx="266657" cy="236824"/>
          </a:xfrm>
          <a:prstGeom prst="ellipse">
            <a:avLst/>
          </a:prstGeom>
          <a:solidFill>
            <a:schemeClr val="bg1"/>
          </a:solidFill>
          <a:ln w="76200">
            <a:solidFill>
              <a:srgbClr val="F4761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576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9D5E9-3D2D-A383-A7AA-6AE345D73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CR 75 detour south of Hwy 10 in 2026—west of Wadena</a:t>
            </a:r>
          </a:p>
        </p:txBody>
      </p:sp>
      <p:pic>
        <p:nvPicPr>
          <p:cNvPr id="8" name="Content Placeholder 7" descr="CR 75 detour map image. Cyan blue line signifies route via Hwy 29, Hwy 71 Wadena and Hwy 10">
            <a:extLst>
              <a:ext uri="{FF2B5EF4-FFF2-40B4-BE49-F238E27FC236}">
                <a16:creationId xmlns:a16="http://schemas.microsoft.com/office/drawing/2014/main" id="{808A5FC7-59B2-B023-0D44-2CE01C5CD23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87" y="1410101"/>
            <a:ext cx="7617310" cy="544789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37824A-AD68-C28D-EB44-4E6C350A90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78064" y="2173593"/>
            <a:ext cx="3162349" cy="3920914"/>
          </a:xfrm>
        </p:spPr>
        <p:txBody>
          <a:bodyPr>
            <a:normAutofit fontScale="92500" lnSpcReduction="10000"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Work</a:t>
            </a:r>
          </a:p>
          <a:p>
            <a:r>
              <a:rPr lang="en-US" dirty="0">
                <a:solidFill>
                  <a:schemeClr val="tx2"/>
                </a:solidFill>
              </a:rPr>
              <a:t>Reconstruct CR 75 south connection to/from Hwy 10 and complete J-turn </a:t>
            </a:r>
          </a:p>
          <a:p>
            <a:pPr marL="0" indent="0">
              <a:buNone/>
            </a:pPr>
            <a:r>
              <a:rPr lang="en-US" b="1" dirty="0"/>
              <a:t>Detour</a:t>
            </a:r>
            <a:r>
              <a:rPr lang="en-US" i="1" dirty="0"/>
              <a:t> </a:t>
            </a:r>
            <a:br>
              <a:rPr lang="en-US" i="1" dirty="0"/>
            </a:br>
            <a:r>
              <a:rPr lang="en-US" i="1" dirty="0"/>
              <a:t>(about three weeks)</a:t>
            </a:r>
          </a:p>
          <a:p>
            <a:r>
              <a:rPr lang="en-US" dirty="0">
                <a:solidFill>
                  <a:schemeClr val="tx2"/>
                </a:solidFill>
              </a:rPr>
              <a:t>Hwy 29, Hwy 71 Wadena and Hwy 10</a:t>
            </a:r>
          </a:p>
        </p:txBody>
      </p:sp>
    </p:spTree>
    <p:extLst>
      <p:ext uri="{BB962C8B-B14F-4D97-AF65-F5344CB8AC3E}">
        <p14:creationId xmlns:p14="http://schemas.microsoft.com/office/powerpoint/2010/main" val="2359812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CA6C6-EA27-1899-7414-2B37524EC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2027 work zone</a:t>
            </a:r>
          </a:p>
        </p:txBody>
      </p:sp>
      <p:pic>
        <p:nvPicPr>
          <p:cNvPr id="20" name="Content Placeholder 19" descr="Map of 2027 work zone in Wadena. All work on Hwy 10 east limits - includes completing the roundabout at Harry Rich Dr. and &#10;Hwy 10 all lanes open west to CR 20; Restripe urban segment in late summer; Hwy 29 work complete and open; Hwy 71 work complete and open;">
            <a:extLst>
              <a:ext uri="{FF2B5EF4-FFF2-40B4-BE49-F238E27FC236}">
                <a16:creationId xmlns:a16="http://schemas.microsoft.com/office/drawing/2014/main" id="{83E84D4D-A18D-ADFB-67B8-0017EE5EE2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tretch/>
        </p:blipFill>
        <p:spPr>
          <a:xfrm>
            <a:off x="1869897" y="1315268"/>
            <a:ext cx="8480967" cy="5390332"/>
          </a:xfr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F5C65B0E-8533-2A21-9802-036673F87E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98083" y="4876376"/>
            <a:ext cx="165057" cy="153086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64F6E45C-2061-7828-4842-7EFD5C098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45237" y="4608630"/>
            <a:ext cx="1205344" cy="841664"/>
          </a:xfrm>
          <a:prstGeom prst="wedgeRoundRectCallout">
            <a:avLst>
              <a:gd name="adj1" fmla="val -17575"/>
              <a:gd name="adj2" fmla="val 92407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2"/>
                </a:solidFill>
                <a:latin typeface="Brandon Grotesque Bold" panose="020B0803020203060202" pitchFamily="34" charset="0"/>
              </a:rPr>
              <a:t>Complete </a:t>
            </a:r>
          </a:p>
          <a:p>
            <a:pPr algn="ctr"/>
            <a:r>
              <a:rPr lang="en-US" sz="1200" dirty="0">
                <a:solidFill>
                  <a:schemeClr val="tx2"/>
                </a:solidFill>
                <a:latin typeface="Brandon Grotesque Bold" panose="020B0803020203060202" pitchFamily="34" charset="0"/>
              </a:rPr>
              <a:t>four-lane by late summer</a:t>
            </a:r>
          </a:p>
        </p:txBody>
      </p:sp>
    </p:spTree>
    <p:extLst>
      <p:ext uri="{BB962C8B-B14F-4D97-AF65-F5344CB8AC3E}">
        <p14:creationId xmlns:p14="http://schemas.microsoft.com/office/powerpoint/2010/main" val="408837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EA5292A-206D-CA99-D818-925EE3685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768"/>
            <a:ext cx="10515600" cy="9144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Stay connected: Wadena construction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3591074F-2014-8B0C-6841-0BFCB98149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82030" y="1853294"/>
            <a:ext cx="3185206" cy="294045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7ED8AB11-B99D-D082-E5D9-B8715C2975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4" r="34"/>
          <a:stretch>
            <a:fillRect/>
          </a:stretch>
        </p:blipFill>
        <p:spPr>
          <a:xfrm>
            <a:off x="994064" y="1819747"/>
            <a:ext cx="2934712" cy="2934712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2ED8F7D-9809-3281-F057-2DFF189A6C6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26630" y="4779106"/>
            <a:ext cx="3220630" cy="1279631"/>
          </a:xfrm>
        </p:spPr>
        <p:txBody>
          <a:bodyPr>
            <a:normAutofit/>
          </a:bodyPr>
          <a:lstStyle/>
          <a:p>
            <a:r>
              <a:rPr lang="en-US" b="1" dirty="0"/>
              <a:t>Bookmark web page for </a:t>
            </a:r>
            <a:br>
              <a:rPr lang="en-US" b="1" dirty="0"/>
            </a:br>
            <a:r>
              <a:rPr lang="en-US" b="1" dirty="0"/>
              <a:t>current impacts and work</a:t>
            </a:r>
          </a:p>
        </p:txBody>
      </p:sp>
      <p:pic>
        <p:nvPicPr>
          <p:cNvPr id="19" name="Picture Placeholder 18">
            <a:extLst>
              <a:ext uri="{FF2B5EF4-FFF2-40B4-BE49-F238E27FC236}">
                <a16:creationId xmlns:a16="http://schemas.microsoft.com/office/drawing/2014/main" id="{56329D4E-414A-AD5E-228C-654E1D38FE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4399749" y="1853294"/>
            <a:ext cx="2935276" cy="2935276"/>
          </a:xfr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2029D4D-27FA-38DB-6429-809B8F6A263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813177" y="4845405"/>
            <a:ext cx="2317865" cy="639814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Sign up for Wadena construction updates</a:t>
            </a:r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D061711F-1122-DF69-A1D1-717EDBF1F0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0" y="5756396"/>
            <a:ext cx="12192000" cy="1397439"/>
          </a:xfrm>
          <a:prstGeom prst="rect">
            <a:avLst/>
          </a:prstGeom>
          <a:solidFill>
            <a:srgbClr val="003865"/>
          </a:solidFill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8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bg1"/>
                </a:solidFill>
              </a:rPr>
              <a:t>www.mndot.gov/d3/projects/Wadena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06D8801B-7367-1A70-32E6-E94B7AE967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2792602" y="6243422"/>
            <a:ext cx="871730" cy="80687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E55C1A9-1E8F-A997-436E-9AE5BFDF8A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-445" t="12976" r="445" b="48347"/>
          <a:stretch/>
        </p:blipFill>
        <p:spPr>
          <a:xfrm>
            <a:off x="1355508" y="2805689"/>
            <a:ext cx="2124581" cy="1321519"/>
          </a:xfrm>
          <a:prstGeom prst="rect">
            <a:avLst/>
          </a:prstGeom>
        </p:spPr>
      </p:pic>
      <p:pic>
        <p:nvPicPr>
          <p:cNvPr id="35" name="Picture 34" descr="Scan QR code with phone to go to project web page https:mndot.gov/d3/projects/wadena/">
            <a:hlinkClick r:id="rId9"/>
            <a:extLst>
              <a:ext uri="{FF2B5EF4-FFF2-40B4-BE49-F238E27FC236}">
                <a16:creationId xmlns:a16="http://schemas.microsoft.com/office/drawing/2014/main" id="{F1EB02DC-FE07-B1EB-9004-15B1971B062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34519" y="1998567"/>
            <a:ext cx="2680227" cy="2649907"/>
          </a:xfrm>
          <a:prstGeom prst="rect">
            <a:avLst/>
          </a:prstGeom>
        </p:spPr>
      </p:pic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7AD8F7FB-E410-8596-A8F8-93DD8CCED85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8516961" y="4845405"/>
            <a:ext cx="2522448" cy="6772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8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Scan QR Code</a:t>
            </a:r>
          </a:p>
        </p:txBody>
      </p:sp>
    </p:spTree>
    <p:extLst>
      <p:ext uri="{BB962C8B-B14F-4D97-AF65-F5344CB8AC3E}">
        <p14:creationId xmlns:p14="http://schemas.microsoft.com/office/powerpoint/2010/main" val="3142761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Title: MnDOT project contacts">
            <a:extLst>
              <a:ext uri="{FF2B5EF4-FFF2-40B4-BE49-F238E27FC236}">
                <a16:creationId xmlns:a16="http://schemas.microsoft.com/office/drawing/2014/main" id="{9CAF2B57-AB18-B880-7E09-D7DF369C6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2400"/>
            <a:ext cx="10515600" cy="914400"/>
          </a:xfrm>
        </p:spPr>
        <p:txBody>
          <a:bodyPr/>
          <a:lstStyle/>
          <a:p>
            <a:pPr algn="ctr"/>
            <a:r>
              <a:rPr lang="en-US" dirty="0"/>
              <a:t>MnDOT construction project contacts</a:t>
            </a:r>
          </a:p>
        </p:txBody>
      </p:sp>
      <p:sp>
        <p:nvSpPr>
          <p:cNvPr id="13" name="Content Placeholder 12" descr="Jody Mies&#10;Construction Project Manager&#10;Jody.Mies@state.mn.us&#10;218-821-3292&#10;LeAnn Goltz&#10;Communications Project Manager&#10;leann.goltz@state.mn.us&#10;218-232-6753&#10;www.mndot.gov/d3/projects/Wadena/">
            <a:extLst>
              <a:ext uri="{FF2B5EF4-FFF2-40B4-BE49-F238E27FC236}">
                <a16:creationId xmlns:a16="http://schemas.microsoft.com/office/drawing/2014/main" id="{CF35C7C5-334D-45A0-3E79-BD3985E550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07398" y="1832841"/>
            <a:ext cx="6698751" cy="4583113"/>
          </a:xfrm>
        </p:spPr>
        <p:txBody>
          <a:bodyPr>
            <a:normAutofit/>
          </a:bodyPr>
          <a:lstStyle/>
          <a:p>
            <a:r>
              <a:rPr lang="en-US" b="1" dirty="0"/>
              <a:t>Jody Mies</a:t>
            </a:r>
            <a:br>
              <a:rPr lang="en-US" dirty="0"/>
            </a:br>
            <a:r>
              <a:rPr lang="en-US" dirty="0"/>
              <a:t>Construction Project Manager</a:t>
            </a:r>
            <a:br>
              <a:rPr lang="en-US" dirty="0"/>
            </a:br>
            <a:r>
              <a:rPr lang="en-US" dirty="0"/>
              <a:t>Jody.Mies@state.mn.us</a:t>
            </a:r>
            <a:br>
              <a:rPr lang="en-US" dirty="0"/>
            </a:br>
            <a:r>
              <a:rPr lang="en-US" dirty="0"/>
              <a:t>218-821-3292</a:t>
            </a:r>
          </a:p>
          <a:p>
            <a:r>
              <a:rPr lang="en-US" b="1" dirty="0"/>
              <a:t>LeAnn Goltz</a:t>
            </a:r>
            <a:br>
              <a:rPr lang="en-US" dirty="0"/>
            </a:br>
            <a:r>
              <a:rPr lang="en-US" dirty="0"/>
              <a:t>Communications Project Manager</a:t>
            </a:r>
            <a:br>
              <a:rPr lang="en-US" dirty="0"/>
            </a:br>
            <a:r>
              <a:rPr lang="en-US" dirty="0"/>
              <a:t>leann.goltz@state.mn.us</a:t>
            </a:r>
            <a:br>
              <a:rPr lang="en-US" dirty="0"/>
            </a:br>
            <a:r>
              <a:rPr lang="en-US" dirty="0"/>
              <a:t>218-232-6753</a:t>
            </a:r>
            <a:br>
              <a:rPr lang="en-US" dirty="0"/>
            </a:br>
            <a:r>
              <a:rPr lang="en-US" dirty="0"/>
              <a:t>www.mndot.gov/d3/projects/Wadena/</a:t>
            </a:r>
          </a:p>
        </p:txBody>
      </p:sp>
      <p:pic>
        <p:nvPicPr>
          <p:cNvPr id="25" name="Picture Placeholder 21">
            <a:extLst>
              <a:ext uri="{FF2B5EF4-FFF2-40B4-BE49-F238E27FC236}">
                <a16:creationId xmlns:a16="http://schemas.microsoft.com/office/drawing/2014/main" id="{1AF7E021-EAEC-EA83-9E49-E64D389ED6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43251" y="2029691"/>
            <a:ext cx="914400" cy="914400"/>
          </a:xfrm>
          <a:prstGeom prst="ellipse">
            <a:avLst/>
          </a:prstGeom>
          <a:solidFill>
            <a:schemeClr val="bg2"/>
          </a:solidFill>
        </p:spPr>
      </p:pic>
      <p:pic>
        <p:nvPicPr>
          <p:cNvPr id="27" name="Picture Placeholder 21">
            <a:extLst>
              <a:ext uri="{FF2B5EF4-FFF2-40B4-BE49-F238E27FC236}">
                <a16:creationId xmlns:a16="http://schemas.microsoft.com/office/drawing/2014/main" id="{8D38AA8A-6DA3-01F6-BD04-BC80B83276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43251" y="3667991"/>
            <a:ext cx="914400" cy="914400"/>
          </a:xfrm>
          <a:prstGeom prst="ellipse">
            <a:avLst/>
          </a:prstGeom>
          <a:solidFill>
            <a:schemeClr val="bg2"/>
          </a:solidFill>
        </p:spPr>
      </p:pic>
      <p:pic>
        <p:nvPicPr>
          <p:cNvPr id="5" name="Picture 4" descr="QR code to web page">
            <a:extLst>
              <a:ext uri="{FF2B5EF4-FFF2-40B4-BE49-F238E27FC236}">
                <a16:creationId xmlns:a16="http://schemas.microsoft.com/office/drawing/2014/main" id="{AD4A0171-EF42-62AD-F380-A026B6B5DF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0767" y="2185264"/>
            <a:ext cx="1847248" cy="1822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672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6"/>
          <p:cNvSpPr>
            <a:spLocks noGrp="1"/>
          </p:cNvSpPr>
          <p:nvPr>
            <p:ph type="title"/>
          </p:nvPr>
        </p:nvSpPr>
        <p:spPr>
          <a:xfrm>
            <a:off x="0" y="1651380"/>
            <a:ext cx="12192000" cy="1733266"/>
          </a:xfrm>
        </p:spPr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76275" y="3521123"/>
            <a:ext cx="8540469" cy="2681374"/>
          </a:xfrm>
        </p:spPr>
        <p:txBody>
          <a:bodyPr>
            <a:normAutofit/>
          </a:bodyPr>
          <a:lstStyle/>
          <a:p>
            <a:r>
              <a:rPr lang="en-US" sz="3600" b="1" dirty="0"/>
              <a:t>Wadena Construction 2025-2027</a:t>
            </a:r>
          </a:p>
          <a:p>
            <a:r>
              <a:rPr lang="en-US" sz="3600" b="1" dirty="0"/>
              <a:t> </a:t>
            </a:r>
            <a:r>
              <a:rPr lang="en-US" sz="3200" dirty="0"/>
              <a:t>www.mndot.gov/d3/projects/wadena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42B4971-FBC6-29D5-0897-7AF7E3020E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0" y="3384646"/>
            <a:ext cx="12192000" cy="0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AAEDA706-8115-0349-D19C-2EFEF0547A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2377" y="3864611"/>
            <a:ext cx="1844892" cy="182402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D67A978-F477-2221-E251-94AB248A8E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4731" y="2178970"/>
            <a:ext cx="1769794" cy="1936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138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spd="slow" advClick="0" advTm="8000">
        <p:fade/>
      </p:transition>
    </mc:Fallback>
  </mc:AlternateContent>
</p:sld>
</file>

<file path=ppt/theme/theme1.xml><?xml version="1.0" encoding="utf-8"?>
<a:theme xmlns:a="http://schemas.openxmlformats.org/drawingml/2006/main" name="MN.IT">
  <a:themeElements>
    <a:clrScheme name="Minnesota Brand Colors">
      <a:dk1>
        <a:srgbClr val="003865"/>
      </a:dk1>
      <a:lt1>
        <a:srgbClr val="FFFFFF"/>
      </a:lt1>
      <a:dk2>
        <a:srgbClr val="000000"/>
      </a:dk2>
      <a:lt2>
        <a:srgbClr val="DDDDDA"/>
      </a:lt2>
      <a:accent1>
        <a:srgbClr val="003865"/>
      </a:accent1>
      <a:accent2>
        <a:srgbClr val="78BE21"/>
      </a:accent2>
      <a:accent3>
        <a:srgbClr val="008EAA"/>
      </a:accent3>
      <a:accent4>
        <a:srgbClr val="8D3F2B"/>
      </a:accent4>
      <a:accent5>
        <a:srgbClr val="0D5257"/>
      </a:accent5>
      <a:accent6>
        <a:srgbClr val="5D295F"/>
      </a:accent6>
      <a:hlink>
        <a:srgbClr val="0563C1"/>
      </a:hlink>
      <a:folHlink>
        <a:srgbClr val="5D295F"/>
      </a:folHlink>
    </a:clrScheme>
    <a:fontScheme name="MN Secondary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-template-16x9.pptx" id="{FFA6567B-003C-4EDD-B4B1-434C2288AA53}" vid="{0DFF6D1D-E85A-48B0-AFAA-62A7A52994A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0DFDE64AAE0974A8908DD3553DDBF03" ma:contentTypeVersion="0" ma:contentTypeDescription="Create a new document." ma:contentTypeScope="" ma:versionID="46a287b4c15f326c72e9d063441dc05c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B153553-7048-44C0-962D-31C90BA4FF7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1B02A75-BCB0-4986-B381-502234F6C71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5E8389D6-E0FD-469D-8587-EA39AB285030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16x9</Template>
  <TotalTime>1248</TotalTime>
  <Words>921</Words>
  <Application>Microsoft Office PowerPoint</Application>
  <PresentationFormat>Widescreen</PresentationFormat>
  <Paragraphs>135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Brandon Grotesque Bold</vt:lpstr>
      <vt:lpstr>Calibri</vt:lpstr>
      <vt:lpstr>NeueHaasGroteskText Std</vt:lpstr>
      <vt:lpstr>MN.IT</vt:lpstr>
      <vt:lpstr>Hwy 10, 29, 71—Wadena Construction</vt:lpstr>
      <vt:lpstr>Hwy 10 work—Wadena area </vt:lpstr>
      <vt:lpstr>Hwy 29, Hwy 71 work—Wadena</vt:lpstr>
      <vt:lpstr>Work zones </vt:lpstr>
      <vt:lpstr>Wadena is open for business</vt:lpstr>
      <vt:lpstr>Prep-work—In progress</vt:lpstr>
      <vt:lpstr>Project work areas by year—2025, 2026 and 2027</vt:lpstr>
      <vt:lpstr>2025 work zone</vt:lpstr>
      <vt:lpstr>Hwy 10 detour in 2025—Wadena</vt:lpstr>
      <vt:lpstr>CR 75 detour north of Hwy 10 in 2025—west of Wadena</vt:lpstr>
      <vt:lpstr>Pedestrian access </vt:lpstr>
      <vt:lpstr>Hwy 71 detour in 2025—Wadena </vt:lpstr>
      <vt:lpstr>Hwy 71 detour extends  north of Wadena—2025</vt:lpstr>
      <vt:lpstr>2026 work zone</vt:lpstr>
      <vt:lpstr>Hwy 10 detour in 2026—Wadena </vt:lpstr>
      <vt:lpstr>Hwy 10 detour in 2026—east Wadena to Verndale</vt:lpstr>
      <vt:lpstr>CR 75 detour south of Hwy 10 in 2026—west of Wadena</vt:lpstr>
      <vt:lpstr>2027 work zone</vt:lpstr>
      <vt:lpstr>Stay connected: Wadena construction</vt:lpstr>
      <vt:lpstr>MnDOT construction project contacts</vt:lpstr>
      <vt:lpstr>Thank you!</vt:lpstr>
    </vt:vector>
  </TitlesOfParts>
  <Manager>ken slama</Manager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Hwy 10, 29, 71 —Wadena Construction</dc:title>
  <dc:subject>Detours</dc:subject>
  <dc:creator>Seelen, Jenny (DOT)</dc:creator>
  <cp:keywords>US 10;MN 71;MN 29;construct;Wadena</cp:keywords>
  <dc:description>Version 1.1, Released 8-2016</dc:description>
  <cp:lastModifiedBy>Seelen, Jenny (DOT)</cp:lastModifiedBy>
  <cp:revision>26</cp:revision>
  <dcterms:created xsi:type="dcterms:W3CDTF">2025-01-06T21:37:27Z</dcterms:created>
  <dcterms:modified xsi:type="dcterms:W3CDTF">2025-02-25T19:10:54Z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0x01010090DFDE64AAE0974A8908DD3553DDBF03</vt:lpwstr>
  </property>
</Properties>
</file>